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6"/>
  </p:notesMasterIdLst>
  <p:handoutMasterIdLst>
    <p:handoutMasterId r:id="rId27"/>
  </p:handoutMasterIdLst>
  <p:sldIdLst>
    <p:sldId id="256" r:id="rId2"/>
    <p:sldId id="292" r:id="rId3"/>
    <p:sldId id="283" r:id="rId4"/>
    <p:sldId id="301" r:id="rId5"/>
    <p:sldId id="260" r:id="rId6"/>
    <p:sldId id="261" r:id="rId7"/>
    <p:sldId id="262" r:id="rId8"/>
    <p:sldId id="263" r:id="rId9"/>
    <p:sldId id="297" r:id="rId10"/>
    <p:sldId id="287" r:id="rId11"/>
    <p:sldId id="295" r:id="rId12"/>
    <p:sldId id="298" r:id="rId13"/>
    <p:sldId id="302" r:id="rId14"/>
    <p:sldId id="300" r:id="rId15"/>
    <p:sldId id="271" r:id="rId16"/>
    <p:sldId id="288" r:id="rId17"/>
    <p:sldId id="272" r:id="rId18"/>
    <p:sldId id="289" r:id="rId19"/>
    <p:sldId id="273" r:id="rId20"/>
    <p:sldId id="290" r:id="rId21"/>
    <p:sldId id="274" r:id="rId22"/>
    <p:sldId id="291" r:id="rId23"/>
    <p:sldId id="278" r:id="rId24"/>
    <p:sldId id="268" r:id="rId25"/>
  </p:sldIdLst>
  <p:sldSz cx="9144000" cy="6858000" type="screen4x3"/>
  <p:notesSz cx="6858000" cy="9083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8689" autoAdjust="0"/>
    <p:restoredTop sz="78674" autoAdjust="0"/>
  </p:normalViewPr>
  <p:slideViewPr>
    <p:cSldViewPr>
      <p:cViewPr varScale="1">
        <p:scale>
          <a:sx n="53" d="100"/>
          <a:sy n="53" d="100"/>
        </p:scale>
        <p:origin x="-1644" y="-8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08" y="-90"/>
      </p:cViewPr>
      <p:guideLst>
        <p:guide orient="horz" pos="2861"/>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SS\Desktop\Climate%20Bryant%20Presentation\Bryant%20Data%20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SS\Desktop\Climate%20Bryant%20Presentation\Bryant%20Data%20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SS\Desktop\Climate%20Bryant%20Presentation\Bryant%20Data%20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Julie%20Gray\Desktop\Bryant%20Info\Bryant%20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Julie%20Gray\Desktop\Bryant%20Info\Bryant%20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Julie%20Gray\Desktop\Bryant%20Info\Bryant%20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Julie%20Gray\Desktop\Bryant%20Info\Bryan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manualLayout>
          <c:layoutTarget val="inner"/>
          <c:xMode val="edge"/>
          <c:yMode val="edge"/>
          <c:x val="8.8489120311573966E-2"/>
          <c:y val="5.1594050743657041E-2"/>
          <c:w val="0.86446786893573757"/>
          <c:h val="0.71568569553805839"/>
        </c:manualLayout>
      </c:layout>
      <c:bar3DChart>
        <c:barDir val="col"/>
        <c:grouping val="clustered"/>
        <c:varyColors val="1"/>
        <c:ser>
          <c:idx val="0"/>
          <c:order val="0"/>
          <c:tx>
            <c:strRef>
              <c:f>Sheet3!$B$7</c:f>
              <c:strCache>
                <c:ptCount val="1"/>
                <c:pt idx="0">
                  <c:v>OCI - Fall 2008</c:v>
                </c:pt>
              </c:strCache>
            </c:strRef>
          </c:tx>
          <c:dPt>
            <c:idx val="0"/>
            <c:spPr>
              <a:solidFill>
                <a:srgbClr val="0070C0"/>
              </a:solidFill>
            </c:spPr>
          </c:dPt>
          <c:dPt>
            <c:idx val="2"/>
            <c:spPr>
              <a:solidFill>
                <a:schemeClr val="accent4">
                  <a:lumMod val="75000"/>
                </a:schemeClr>
              </a:solidFill>
            </c:spPr>
          </c:dPt>
          <c:dPt>
            <c:idx val="3"/>
            <c:spPr>
              <a:solidFill>
                <a:schemeClr val="accent6">
                  <a:lumMod val="75000"/>
                </a:schemeClr>
              </a:solidFill>
            </c:spPr>
          </c:dPt>
          <c:dLbls>
            <c:dLbl>
              <c:idx val="0"/>
              <c:layout>
                <c:manualLayout>
                  <c:x val="1.5789473684210555E-2"/>
                  <c:y val="-2.083333333333337E-2"/>
                </c:manualLayout>
              </c:layout>
              <c:showVal val="1"/>
            </c:dLbl>
            <c:dLbl>
              <c:idx val="1"/>
              <c:layout>
                <c:manualLayout>
                  <c:x val="1.4035087719298249E-2"/>
                  <c:y val="-2.3437500000000021E-2"/>
                </c:manualLayout>
              </c:layout>
              <c:showVal val="1"/>
            </c:dLbl>
            <c:dLbl>
              <c:idx val="2"/>
              <c:layout>
                <c:manualLayout>
                  <c:x val="1.4035087719298249E-2"/>
                  <c:y val="-3.3854166666666692E-2"/>
                </c:manualLayout>
              </c:layout>
              <c:showVal val="1"/>
            </c:dLbl>
            <c:dLbl>
              <c:idx val="3"/>
              <c:layout>
                <c:manualLayout>
                  <c:x val="1.2280701754385984E-2"/>
                  <c:y val="-2.6041666666666713E-2"/>
                </c:manualLayout>
              </c:layout>
              <c:showVal val="1"/>
            </c:dLbl>
            <c:txPr>
              <a:bodyPr/>
              <a:lstStyle/>
              <a:p>
                <a:pPr>
                  <a:defRPr sz="1800" b="1">
                    <a:latin typeface="Comic Sans MS" pitchFamily="66" charset="0"/>
                  </a:defRPr>
                </a:pPr>
                <a:endParaRPr lang="en-US"/>
              </a:p>
            </c:txPr>
            <c:showVal val="1"/>
          </c:dLbls>
          <c:cat>
            <c:strRef>
              <c:f>Sheet3!$A$8:$A$11</c:f>
              <c:strCache>
                <c:ptCount val="4"/>
                <c:pt idx="0">
                  <c:v>Collegial Leadership</c:v>
                </c:pt>
                <c:pt idx="1">
                  <c:v>Professional Teacher Behavior</c:v>
                </c:pt>
                <c:pt idx="2">
                  <c:v>Academic Press</c:v>
                </c:pt>
                <c:pt idx="3">
                  <c:v>Environmental Press</c:v>
                </c:pt>
              </c:strCache>
            </c:strRef>
          </c:cat>
          <c:val>
            <c:numRef>
              <c:f>Sheet3!$B$8:$B$11</c:f>
              <c:numCache>
                <c:formatCode>General</c:formatCode>
                <c:ptCount val="4"/>
                <c:pt idx="0">
                  <c:v>480</c:v>
                </c:pt>
                <c:pt idx="1">
                  <c:v>329</c:v>
                </c:pt>
                <c:pt idx="2">
                  <c:v>370</c:v>
                </c:pt>
                <c:pt idx="3">
                  <c:v>488</c:v>
                </c:pt>
              </c:numCache>
            </c:numRef>
          </c:val>
        </c:ser>
        <c:shape val="box"/>
        <c:axId val="67379584"/>
        <c:axId val="67381120"/>
        <c:axId val="0"/>
      </c:bar3DChart>
      <c:catAx>
        <c:axId val="67379584"/>
        <c:scaling>
          <c:orientation val="minMax"/>
        </c:scaling>
        <c:axPos val="b"/>
        <c:tickLblPos val="nextTo"/>
        <c:txPr>
          <a:bodyPr/>
          <a:lstStyle/>
          <a:p>
            <a:pPr>
              <a:defRPr sz="1400" b="1">
                <a:latin typeface="Comic Sans MS" pitchFamily="66" charset="0"/>
              </a:defRPr>
            </a:pPr>
            <a:endParaRPr lang="en-US"/>
          </a:p>
        </c:txPr>
        <c:crossAx val="67381120"/>
        <c:crosses val="autoZero"/>
        <c:auto val="1"/>
        <c:lblAlgn val="ctr"/>
        <c:lblOffset val="100"/>
      </c:catAx>
      <c:valAx>
        <c:axId val="67381120"/>
        <c:scaling>
          <c:orientation val="minMax"/>
        </c:scaling>
        <c:axPos val="l"/>
        <c:majorGridlines/>
        <c:numFmt formatCode="General" sourceLinked="1"/>
        <c:tickLblPos val="nextTo"/>
        <c:txPr>
          <a:bodyPr/>
          <a:lstStyle/>
          <a:p>
            <a:pPr>
              <a:defRPr sz="1400" b="1" baseline="0"/>
            </a:pPr>
            <a:endParaRPr lang="en-US"/>
          </a:p>
        </c:txPr>
        <c:crossAx val="67379584"/>
        <c:crosses val="autoZero"/>
        <c:crossBetween val="between"/>
        <c:majorUnit val="100"/>
        <c:minorUnit val="100"/>
      </c:valAx>
    </c:plotArea>
    <c:plotVisOnly val="1"/>
  </c:chart>
  <c:spPr>
    <a:solidFill>
      <a:schemeClr val="bg1"/>
    </a:solidFill>
    <a:ln w="50800">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manualLayout>
          <c:layoutTarget val="inner"/>
          <c:xMode val="edge"/>
          <c:yMode val="edge"/>
          <c:x val="9.4593449256343234E-2"/>
          <c:y val="3.0561918396564112E-2"/>
          <c:w val="0.86373988407699065"/>
          <c:h val="0.76063548874572495"/>
        </c:manualLayout>
      </c:layout>
      <c:bar3DChart>
        <c:barDir val="col"/>
        <c:grouping val="clustered"/>
        <c:ser>
          <c:idx val="0"/>
          <c:order val="0"/>
          <c:tx>
            <c:strRef>
              <c:f>Sheet1!$G$1</c:f>
              <c:strCache>
                <c:ptCount val="1"/>
                <c:pt idx="0">
                  <c:v>OCI - Spring 2009</c:v>
                </c:pt>
              </c:strCache>
            </c:strRef>
          </c:tx>
          <c:dPt>
            <c:idx val="0"/>
            <c:spPr>
              <a:solidFill>
                <a:srgbClr val="0070C0"/>
              </a:solidFill>
            </c:spPr>
          </c:dPt>
          <c:dPt>
            <c:idx val="1"/>
            <c:spPr>
              <a:solidFill>
                <a:schemeClr val="accent2">
                  <a:lumMod val="75000"/>
                </a:schemeClr>
              </a:solidFill>
            </c:spPr>
          </c:dPt>
          <c:dPt>
            <c:idx val="2"/>
            <c:spPr>
              <a:solidFill>
                <a:schemeClr val="accent4">
                  <a:lumMod val="75000"/>
                </a:schemeClr>
              </a:solidFill>
            </c:spPr>
          </c:dPt>
          <c:dPt>
            <c:idx val="3"/>
            <c:spPr>
              <a:solidFill>
                <a:schemeClr val="accent6">
                  <a:lumMod val="75000"/>
                </a:schemeClr>
              </a:solidFill>
            </c:spPr>
          </c:dPt>
          <c:dLbls>
            <c:dLbl>
              <c:idx val="0"/>
              <c:layout>
                <c:manualLayout>
                  <c:x val="1.7361111111111143E-2"/>
                  <c:y val="-3.2828282828282852E-2"/>
                </c:manualLayout>
              </c:layout>
              <c:showVal val="1"/>
            </c:dLbl>
            <c:dLbl>
              <c:idx val="1"/>
              <c:layout>
                <c:manualLayout>
                  <c:x val="1.9097222222222224E-2"/>
                  <c:y val="-3.7878787878787949E-2"/>
                </c:manualLayout>
              </c:layout>
              <c:showVal val="1"/>
            </c:dLbl>
            <c:dLbl>
              <c:idx val="2"/>
              <c:layout>
                <c:manualLayout>
                  <c:x val="1.0416666666666666E-2"/>
                  <c:y val="-4.2929292929292928E-2"/>
                </c:manualLayout>
              </c:layout>
              <c:showVal val="1"/>
            </c:dLbl>
            <c:dLbl>
              <c:idx val="3"/>
              <c:layout>
                <c:manualLayout>
                  <c:x val="3.4722222222222242E-3"/>
                  <c:y val="-3.2828282828282832E-2"/>
                </c:manualLayout>
              </c:layout>
              <c:showVal val="1"/>
            </c:dLbl>
            <c:txPr>
              <a:bodyPr/>
              <a:lstStyle/>
              <a:p>
                <a:pPr>
                  <a:defRPr sz="1800" b="1" i="0" baseline="0">
                    <a:latin typeface="Comic Sans MS" pitchFamily="66" charset="0"/>
                  </a:defRPr>
                </a:pPr>
                <a:endParaRPr lang="en-US"/>
              </a:p>
            </c:txPr>
            <c:showVal val="1"/>
          </c:dLbls>
          <c:cat>
            <c:strRef>
              <c:f>Sheet1!$F$2:$F$5</c:f>
              <c:strCache>
                <c:ptCount val="4"/>
                <c:pt idx="0">
                  <c:v>Collegial Leadership</c:v>
                </c:pt>
                <c:pt idx="1">
                  <c:v>Professional Teacher Behavior</c:v>
                </c:pt>
                <c:pt idx="2">
                  <c:v>Academic Press</c:v>
                </c:pt>
                <c:pt idx="3">
                  <c:v>Environmental Press</c:v>
                </c:pt>
              </c:strCache>
            </c:strRef>
          </c:cat>
          <c:val>
            <c:numRef>
              <c:f>Sheet1!$G$2:$G$5</c:f>
              <c:numCache>
                <c:formatCode>General</c:formatCode>
                <c:ptCount val="4"/>
                <c:pt idx="0">
                  <c:v>492</c:v>
                </c:pt>
                <c:pt idx="1">
                  <c:v>423</c:v>
                </c:pt>
                <c:pt idx="2">
                  <c:v>406</c:v>
                </c:pt>
                <c:pt idx="3">
                  <c:v>517</c:v>
                </c:pt>
              </c:numCache>
            </c:numRef>
          </c:val>
        </c:ser>
        <c:shape val="box"/>
        <c:axId val="67419520"/>
        <c:axId val="67421312"/>
        <c:axId val="0"/>
      </c:bar3DChart>
      <c:catAx>
        <c:axId val="67419520"/>
        <c:scaling>
          <c:orientation val="minMax"/>
        </c:scaling>
        <c:axPos val="b"/>
        <c:tickLblPos val="nextTo"/>
        <c:txPr>
          <a:bodyPr/>
          <a:lstStyle/>
          <a:p>
            <a:pPr>
              <a:defRPr sz="1400" b="1">
                <a:latin typeface="Comic Sans MS" pitchFamily="66" charset="0"/>
              </a:defRPr>
            </a:pPr>
            <a:endParaRPr lang="en-US"/>
          </a:p>
        </c:txPr>
        <c:crossAx val="67421312"/>
        <c:crosses val="autoZero"/>
        <c:auto val="1"/>
        <c:lblAlgn val="ctr"/>
        <c:lblOffset val="100"/>
      </c:catAx>
      <c:valAx>
        <c:axId val="67421312"/>
        <c:scaling>
          <c:orientation val="minMax"/>
        </c:scaling>
        <c:axPos val="l"/>
        <c:majorGridlines/>
        <c:numFmt formatCode="General" sourceLinked="1"/>
        <c:tickLblPos val="nextTo"/>
        <c:txPr>
          <a:bodyPr/>
          <a:lstStyle/>
          <a:p>
            <a:pPr>
              <a:defRPr sz="1200"/>
            </a:pPr>
            <a:endParaRPr lang="en-US"/>
          </a:p>
        </c:txPr>
        <c:crossAx val="67419520"/>
        <c:crosses val="autoZero"/>
        <c:crossBetween val="between"/>
      </c:valAx>
    </c:plotArea>
    <c:plotVisOnly val="1"/>
  </c:chart>
  <c:spPr>
    <a:solidFill>
      <a:prstClr val="white"/>
    </a:solidFill>
    <a:ln w="38100">
      <a:solidFill>
        <a:prstClr val="black"/>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manualLayout>
          <c:layoutTarget val="inner"/>
          <c:xMode val="edge"/>
          <c:yMode val="edge"/>
          <c:x val="8.2440671478565028E-2"/>
          <c:y val="4.7955650764242706E-2"/>
          <c:w val="0.89672599518810214"/>
          <c:h val="0.74874556121661262"/>
        </c:manualLayout>
      </c:layout>
      <c:bar3DChart>
        <c:barDir val="col"/>
        <c:grouping val="clustered"/>
        <c:ser>
          <c:idx val="0"/>
          <c:order val="0"/>
          <c:tx>
            <c:strRef>
              <c:f>Sheet2!$B$1</c:f>
              <c:strCache>
                <c:ptCount val="1"/>
                <c:pt idx="0">
                  <c:v>Fall 2009</c:v>
                </c:pt>
              </c:strCache>
            </c:strRef>
          </c:tx>
          <c:dPt>
            <c:idx val="0"/>
            <c:spPr>
              <a:solidFill>
                <a:srgbClr val="0070C0"/>
              </a:solidFill>
            </c:spPr>
          </c:dPt>
          <c:dPt>
            <c:idx val="1"/>
            <c:spPr>
              <a:solidFill>
                <a:schemeClr val="accent2"/>
              </a:solidFill>
            </c:spPr>
          </c:dPt>
          <c:dPt>
            <c:idx val="2"/>
            <c:spPr>
              <a:solidFill>
                <a:schemeClr val="accent4">
                  <a:lumMod val="75000"/>
                </a:schemeClr>
              </a:solidFill>
            </c:spPr>
          </c:dPt>
          <c:dPt>
            <c:idx val="3"/>
            <c:spPr>
              <a:solidFill>
                <a:schemeClr val="accent6">
                  <a:lumMod val="75000"/>
                </a:schemeClr>
              </a:solidFill>
            </c:spPr>
          </c:dPt>
          <c:dLbls>
            <c:dLbl>
              <c:idx val="0"/>
              <c:layout>
                <c:manualLayout>
                  <c:x val="1.9097222222222224E-2"/>
                  <c:y val="-1.5151515151515181E-2"/>
                </c:manualLayout>
              </c:layout>
              <c:showVal val="1"/>
            </c:dLbl>
            <c:dLbl>
              <c:idx val="1"/>
              <c:layout>
                <c:manualLayout>
                  <c:x val="1.9097222222222224E-2"/>
                  <c:y val="-3.7878787878787949E-2"/>
                </c:manualLayout>
              </c:layout>
              <c:showVal val="1"/>
            </c:dLbl>
            <c:dLbl>
              <c:idx val="2"/>
              <c:layout>
                <c:manualLayout>
                  <c:x val="1.9097222222222224E-2"/>
                  <c:y val="-3.2828282828282832E-2"/>
                </c:manualLayout>
              </c:layout>
              <c:showVal val="1"/>
            </c:dLbl>
            <c:dLbl>
              <c:idx val="3"/>
              <c:layout>
                <c:manualLayout>
                  <c:x val="1.9097222222222224E-2"/>
                  <c:y val="-2.7777777777777891E-2"/>
                </c:manualLayout>
              </c:layout>
              <c:showVal val="1"/>
            </c:dLbl>
            <c:txPr>
              <a:bodyPr/>
              <a:lstStyle/>
              <a:p>
                <a:pPr>
                  <a:defRPr sz="1800" b="1" i="0" baseline="0">
                    <a:latin typeface="Comic Sans MS" pitchFamily="66" charset="0"/>
                  </a:defRPr>
                </a:pPr>
                <a:endParaRPr lang="en-US"/>
              </a:p>
            </c:txPr>
            <c:showVal val="1"/>
          </c:dLbls>
          <c:cat>
            <c:strRef>
              <c:f>Sheet2!$A$2:$A$5</c:f>
              <c:strCache>
                <c:ptCount val="4"/>
                <c:pt idx="0">
                  <c:v>Collegial Leadership</c:v>
                </c:pt>
                <c:pt idx="1">
                  <c:v>Professional Teacher Behavior</c:v>
                </c:pt>
                <c:pt idx="2">
                  <c:v>Achievement Press</c:v>
                </c:pt>
                <c:pt idx="3">
                  <c:v>Environmental Press</c:v>
                </c:pt>
              </c:strCache>
            </c:strRef>
          </c:cat>
          <c:val>
            <c:numRef>
              <c:f>Sheet2!$B$2:$B$5</c:f>
              <c:numCache>
                <c:formatCode>General</c:formatCode>
                <c:ptCount val="4"/>
                <c:pt idx="0">
                  <c:v>583</c:v>
                </c:pt>
                <c:pt idx="1">
                  <c:v>466</c:v>
                </c:pt>
                <c:pt idx="2">
                  <c:v>446</c:v>
                </c:pt>
                <c:pt idx="3">
                  <c:v>375</c:v>
                </c:pt>
              </c:numCache>
            </c:numRef>
          </c:val>
        </c:ser>
        <c:shape val="box"/>
        <c:axId val="155105920"/>
        <c:axId val="155115904"/>
        <c:axId val="0"/>
      </c:bar3DChart>
      <c:catAx>
        <c:axId val="155105920"/>
        <c:scaling>
          <c:orientation val="minMax"/>
        </c:scaling>
        <c:axPos val="b"/>
        <c:tickLblPos val="nextTo"/>
        <c:txPr>
          <a:bodyPr/>
          <a:lstStyle/>
          <a:p>
            <a:pPr>
              <a:defRPr sz="1400" b="1">
                <a:latin typeface="Comic Sans MS" pitchFamily="66" charset="0"/>
              </a:defRPr>
            </a:pPr>
            <a:endParaRPr lang="en-US"/>
          </a:p>
        </c:txPr>
        <c:crossAx val="155115904"/>
        <c:crosses val="autoZero"/>
        <c:auto val="1"/>
        <c:lblAlgn val="ctr"/>
        <c:lblOffset val="100"/>
      </c:catAx>
      <c:valAx>
        <c:axId val="155115904"/>
        <c:scaling>
          <c:orientation val="minMax"/>
        </c:scaling>
        <c:axPos val="l"/>
        <c:majorGridlines/>
        <c:numFmt formatCode="General" sourceLinked="1"/>
        <c:tickLblPos val="nextTo"/>
        <c:txPr>
          <a:bodyPr/>
          <a:lstStyle/>
          <a:p>
            <a:pPr>
              <a:defRPr sz="1600"/>
            </a:pPr>
            <a:endParaRPr lang="en-US"/>
          </a:p>
        </c:txPr>
        <c:crossAx val="155105920"/>
        <c:crosses val="autoZero"/>
        <c:crossBetween val="between"/>
      </c:valAx>
    </c:plotArea>
    <c:plotVisOnly val="1"/>
  </c:chart>
  <c:spPr>
    <a:solidFill>
      <a:schemeClr val="bg1"/>
    </a:solidFill>
    <a:ln w="38100">
      <a:solidFill>
        <a:schemeClr val="tx1"/>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manualLayout>
          <c:layoutTarget val="inner"/>
          <c:xMode val="edge"/>
          <c:yMode val="edge"/>
          <c:x val="0.14304573630423872"/>
          <c:y val="5.1946423363746254E-2"/>
          <c:w val="0.74160146869939247"/>
          <c:h val="0.75535120609923823"/>
        </c:manualLayout>
      </c:layout>
      <c:bar3DChart>
        <c:barDir val="col"/>
        <c:grouping val="clustered"/>
        <c:ser>
          <c:idx val="0"/>
          <c:order val="0"/>
          <c:tx>
            <c:strRef>
              <c:f>Sheet1!$A$5</c:f>
              <c:strCache>
                <c:ptCount val="1"/>
                <c:pt idx="0">
                  <c:v>Collegial Leadership</c:v>
                </c:pt>
              </c:strCache>
            </c:strRef>
          </c:tx>
          <c:dPt>
            <c:idx val="0"/>
            <c:spPr>
              <a:solidFill>
                <a:schemeClr val="accent3"/>
              </a:solidFill>
            </c:spPr>
          </c:dPt>
          <c:dPt>
            <c:idx val="1"/>
            <c:spPr>
              <a:solidFill>
                <a:schemeClr val="accent2"/>
              </a:solidFill>
            </c:spPr>
          </c:dPt>
          <c:dPt>
            <c:idx val="2"/>
            <c:spPr>
              <a:solidFill>
                <a:schemeClr val="accent4">
                  <a:lumMod val="75000"/>
                </a:schemeClr>
              </a:solidFill>
            </c:spPr>
          </c:dPt>
          <c:dLbls>
            <c:dLbl>
              <c:idx val="0"/>
              <c:layout>
                <c:manualLayout>
                  <c:x val="1.6666666666666725E-2"/>
                  <c:y val="-3.5052910052910252E-2"/>
                </c:manualLayout>
              </c:layout>
              <c:showVal val="1"/>
            </c:dLbl>
            <c:dLbl>
              <c:idx val="1"/>
              <c:layout>
                <c:manualLayout>
                  <c:x val="1.5277777777777807E-2"/>
                  <c:y val="-2.7777777777778078E-2"/>
                </c:manualLayout>
              </c:layout>
              <c:showVal val="1"/>
            </c:dLbl>
            <c:dLbl>
              <c:idx val="2"/>
              <c:layout>
                <c:manualLayout>
                  <c:x val="1.5972222222222221E-2"/>
                  <c:y val="-2.2486772486772784E-2"/>
                </c:manualLayout>
              </c:layout>
              <c:showVal val="1"/>
            </c:dLbl>
            <c:spPr>
              <a:solidFill>
                <a:schemeClr val="bg1"/>
              </a:solidFill>
            </c:spPr>
            <c:txPr>
              <a:bodyPr/>
              <a:lstStyle/>
              <a:p>
                <a:pPr>
                  <a:defRPr sz="2000" b="1" i="0" baseline="0">
                    <a:latin typeface="Comic Sans MS" pitchFamily="66" charset="0"/>
                  </a:defRPr>
                </a:pPr>
                <a:endParaRPr lang="en-US"/>
              </a:p>
            </c:txPr>
            <c:showVal val="1"/>
          </c:dLbls>
          <c:cat>
            <c:strRef>
              <c:f>Sheet1!$B$1:$D$1</c:f>
              <c:strCache>
                <c:ptCount val="3"/>
                <c:pt idx="0">
                  <c:v>Fall 2008</c:v>
                </c:pt>
                <c:pt idx="1">
                  <c:v>Spring 2009</c:v>
                </c:pt>
                <c:pt idx="2">
                  <c:v>Fall 2009</c:v>
                </c:pt>
              </c:strCache>
            </c:strRef>
          </c:cat>
          <c:val>
            <c:numRef>
              <c:f>Sheet1!$B$5:$D$5</c:f>
              <c:numCache>
                <c:formatCode>General</c:formatCode>
                <c:ptCount val="3"/>
                <c:pt idx="0">
                  <c:v>480</c:v>
                </c:pt>
                <c:pt idx="1">
                  <c:v>492</c:v>
                </c:pt>
                <c:pt idx="2">
                  <c:v>583</c:v>
                </c:pt>
              </c:numCache>
            </c:numRef>
          </c:val>
        </c:ser>
        <c:shape val="box"/>
        <c:axId val="155547136"/>
        <c:axId val="155548672"/>
        <c:axId val="0"/>
      </c:bar3DChart>
      <c:catAx>
        <c:axId val="155547136"/>
        <c:scaling>
          <c:orientation val="minMax"/>
        </c:scaling>
        <c:axPos val="b"/>
        <c:tickLblPos val="low"/>
        <c:txPr>
          <a:bodyPr anchor="b" anchorCtr="1"/>
          <a:lstStyle/>
          <a:p>
            <a:pPr>
              <a:defRPr sz="1800" b="1" i="0" baseline="0">
                <a:latin typeface="Comic Sans MS" pitchFamily="66" charset="0"/>
              </a:defRPr>
            </a:pPr>
            <a:endParaRPr lang="en-US"/>
          </a:p>
        </c:txPr>
        <c:crossAx val="155548672"/>
        <c:crosses val="autoZero"/>
        <c:auto val="1"/>
        <c:lblAlgn val="ctr"/>
        <c:lblOffset val="100"/>
      </c:catAx>
      <c:valAx>
        <c:axId val="155548672"/>
        <c:scaling>
          <c:orientation val="minMax"/>
        </c:scaling>
        <c:axPos val="l"/>
        <c:majorGridlines/>
        <c:numFmt formatCode="General" sourceLinked="1"/>
        <c:tickLblPos val="nextTo"/>
        <c:txPr>
          <a:bodyPr/>
          <a:lstStyle/>
          <a:p>
            <a:pPr>
              <a:defRPr sz="1600" baseline="0"/>
            </a:pPr>
            <a:endParaRPr lang="en-US"/>
          </a:p>
        </c:txPr>
        <c:crossAx val="155547136"/>
        <c:crosses val="autoZero"/>
        <c:crossBetween val="between"/>
      </c:valAx>
    </c:plotArea>
    <c:plotVisOnly val="1"/>
  </c:chart>
  <c:spPr>
    <a:solidFill>
      <a:schemeClr val="bg1"/>
    </a:solidFill>
    <a:ln w="31750">
      <a:solidFill>
        <a:schemeClr val="tx1"/>
      </a:solid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manualLayout>
          <c:layoutTarget val="inner"/>
          <c:xMode val="edge"/>
          <c:yMode val="edge"/>
          <c:x val="0.12982174103237096"/>
          <c:y val="8.898346040078324E-2"/>
          <c:w val="0.82854084645669346"/>
          <c:h val="0.68590676165479314"/>
        </c:manualLayout>
      </c:layout>
      <c:bar3DChart>
        <c:barDir val="col"/>
        <c:grouping val="clustered"/>
        <c:ser>
          <c:idx val="0"/>
          <c:order val="0"/>
          <c:tx>
            <c:strRef>
              <c:f>Sheet1!$A$4</c:f>
              <c:strCache>
                <c:ptCount val="1"/>
                <c:pt idx="0">
                  <c:v>Professional Teacher Behavior</c:v>
                </c:pt>
              </c:strCache>
            </c:strRef>
          </c:tx>
          <c:dPt>
            <c:idx val="0"/>
            <c:spPr>
              <a:solidFill>
                <a:schemeClr val="accent3">
                  <a:lumMod val="75000"/>
                </a:schemeClr>
              </a:solidFill>
            </c:spPr>
          </c:dPt>
          <c:dPt>
            <c:idx val="1"/>
            <c:spPr>
              <a:solidFill>
                <a:schemeClr val="accent2"/>
              </a:solidFill>
            </c:spPr>
          </c:dPt>
          <c:dPt>
            <c:idx val="2"/>
            <c:spPr>
              <a:solidFill>
                <a:schemeClr val="accent4">
                  <a:lumMod val="75000"/>
                </a:schemeClr>
              </a:solidFill>
            </c:spPr>
          </c:dPt>
          <c:dLbls>
            <c:dLbl>
              <c:idx val="0"/>
              <c:layout>
                <c:manualLayout>
                  <c:x val="1.6666666666666701E-2"/>
                  <c:y val="-1.8518518518518583E-2"/>
                </c:manualLayout>
              </c:layout>
              <c:showVal val="1"/>
            </c:dLbl>
            <c:dLbl>
              <c:idx val="1"/>
              <c:layout>
                <c:manualLayout>
                  <c:x val="1.1111111111111125E-2"/>
                  <c:y val="-2.7777777777778092E-2"/>
                </c:manualLayout>
              </c:layout>
              <c:showVal val="1"/>
            </c:dLbl>
            <c:dLbl>
              <c:idx val="2"/>
              <c:layout>
                <c:manualLayout>
                  <c:x val="1.3888888888888994E-2"/>
                  <c:y val="-2.7777777777778092E-2"/>
                </c:manualLayout>
              </c:layout>
              <c:showVal val="1"/>
            </c:dLbl>
            <c:txPr>
              <a:bodyPr/>
              <a:lstStyle/>
              <a:p>
                <a:pPr>
                  <a:defRPr sz="2000" b="1" baseline="0">
                    <a:latin typeface="Comic Sans MS" pitchFamily="66" charset="0"/>
                  </a:defRPr>
                </a:pPr>
                <a:endParaRPr lang="en-US"/>
              </a:p>
            </c:txPr>
            <c:showVal val="1"/>
          </c:dLbls>
          <c:cat>
            <c:strRef>
              <c:f>Sheet1!$B$1:$D$1</c:f>
              <c:strCache>
                <c:ptCount val="3"/>
                <c:pt idx="0">
                  <c:v>Fall 2008</c:v>
                </c:pt>
                <c:pt idx="1">
                  <c:v>Spring 2009</c:v>
                </c:pt>
                <c:pt idx="2">
                  <c:v>Fall 2009</c:v>
                </c:pt>
              </c:strCache>
            </c:strRef>
          </c:cat>
          <c:val>
            <c:numRef>
              <c:f>Sheet1!$B$4:$D$4</c:f>
              <c:numCache>
                <c:formatCode>General</c:formatCode>
                <c:ptCount val="3"/>
                <c:pt idx="0">
                  <c:v>329</c:v>
                </c:pt>
                <c:pt idx="1">
                  <c:v>423</c:v>
                </c:pt>
                <c:pt idx="2">
                  <c:v>466</c:v>
                </c:pt>
              </c:numCache>
            </c:numRef>
          </c:val>
        </c:ser>
        <c:shape val="box"/>
        <c:axId val="155591040"/>
        <c:axId val="155592576"/>
        <c:axId val="0"/>
      </c:bar3DChart>
      <c:catAx>
        <c:axId val="155591040"/>
        <c:scaling>
          <c:orientation val="minMax"/>
        </c:scaling>
        <c:axPos val="b"/>
        <c:tickLblPos val="nextTo"/>
        <c:txPr>
          <a:bodyPr anchor="ctr" anchorCtr="0"/>
          <a:lstStyle/>
          <a:p>
            <a:pPr>
              <a:defRPr sz="2000" b="1" baseline="0">
                <a:latin typeface="Comic Sans MS" pitchFamily="66" charset="0"/>
              </a:defRPr>
            </a:pPr>
            <a:endParaRPr lang="en-US"/>
          </a:p>
        </c:txPr>
        <c:crossAx val="155592576"/>
        <c:crosses val="autoZero"/>
        <c:auto val="1"/>
        <c:lblAlgn val="ctr"/>
        <c:lblOffset val="100"/>
      </c:catAx>
      <c:valAx>
        <c:axId val="155592576"/>
        <c:scaling>
          <c:orientation val="minMax"/>
        </c:scaling>
        <c:axPos val="l"/>
        <c:majorGridlines/>
        <c:numFmt formatCode="General" sourceLinked="1"/>
        <c:tickLblPos val="nextTo"/>
        <c:txPr>
          <a:bodyPr/>
          <a:lstStyle/>
          <a:p>
            <a:pPr>
              <a:defRPr sz="1600" b="0" baseline="0"/>
            </a:pPr>
            <a:endParaRPr lang="en-US"/>
          </a:p>
        </c:txPr>
        <c:crossAx val="155591040"/>
        <c:crosses val="autoZero"/>
        <c:crossBetween val="between"/>
        <c:majorUnit val="100"/>
      </c:valAx>
    </c:plotArea>
    <c:plotVisOnly val="1"/>
  </c:chart>
  <c:spPr>
    <a:solidFill>
      <a:schemeClr val="bg1"/>
    </a:solidFill>
    <a:ln w="31750">
      <a:solidFill>
        <a:prstClr val="black"/>
      </a:solid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manualLayout>
          <c:layoutTarget val="inner"/>
          <c:xMode val="edge"/>
          <c:yMode val="edge"/>
          <c:x val="0.16037729658792677"/>
          <c:y val="7.5755947173270013E-2"/>
          <c:w val="0.7772421806649169"/>
          <c:h val="0.69213889930425354"/>
        </c:manualLayout>
      </c:layout>
      <c:bar3DChart>
        <c:barDir val="col"/>
        <c:grouping val="clustered"/>
        <c:ser>
          <c:idx val="0"/>
          <c:order val="0"/>
          <c:tx>
            <c:strRef>
              <c:f>Sheet1!$A$3</c:f>
              <c:strCache>
                <c:ptCount val="1"/>
                <c:pt idx="0">
                  <c:v>Achievement Press</c:v>
                </c:pt>
              </c:strCache>
            </c:strRef>
          </c:tx>
          <c:spPr>
            <a:solidFill>
              <a:schemeClr val="accent3">
                <a:lumMod val="75000"/>
              </a:schemeClr>
            </a:solidFill>
          </c:spPr>
          <c:dPt>
            <c:idx val="1"/>
            <c:spPr>
              <a:solidFill>
                <a:schemeClr val="accent2"/>
              </a:solidFill>
            </c:spPr>
          </c:dPt>
          <c:dPt>
            <c:idx val="2"/>
            <c:spPr>
              <a:solidFill>
                <a:schemeClr val="accent4">
                  <a:lumMod val="75000"/>
                </a:schemeClr>
              </a:solidFill>
            </c:spPr>
          </c:dPt>
          <c:dLbls>
            <c:dLbl>
              <c:idx val="0"/>
              <c:layout>
                <c:manualLayout>
                  <c:x val="1.215277777777778E-2"/>
                  <c:y val="-3.2407407407407628E-2"/>
                </c:manualLayout>
              </c:layout>
              <c:showVal val="1"/>
            </c:dLbl>
            <c:dLbl>
              <c:idx val="1"/>
              <c:layout>
                <c:manualLayout>
                  <c:x val="1.7708333333333333E-2"/>
                  <c:y val="-3.5714285714285712E-2"/>
                </c:manualLayout>
              </c:layout>
              <c:showVal val="1"/>
            </c:dLbl>
            <c:dLbl>
              <c:idx val="2"/>
              <c:layout>
                <c:manualLayout>
                  <c:x val="1.6666666666666701E-2"/>
                  <c:y val="-1.8518518518518583E-2"/>
                </c:manualLayout>
              </c:layout>
              <c:showVal val="1"/>
            </c:dLbl>
            <c:txPr>
              <a:bodyPr/>
              <a:lstStyle/>
              <a:p>
                <a:pPr>
                  <a:defRPr sz="2000" b="1" i="0" baseline="0">
                    <a:latin typeface="Comic Sans MS" pitchFamily="66" charset="0"/>
                  </a:defRPr>
                </a:pPr>
                <a:endParaRPr lang="en-US"/>
              </a:p>
            </c:txPr>
            <c:showVal val="1"/>
          </c:dLbls>
          <c:cat>
            <c:strRef>
              <c:f>Sheet1!$B$1:$D$1</c:f>
              <c:strCache>
                <c:ptCount val="3"/>
                <c:pt idx="0">
                  <c:v>Fall 2008</c:v>
                </c:pt>
                <c:pt idx="1">
                  <c:v>Spring 2009</c:v>
                </c:pt>
                <c:pt idx="2">
                  <c:v>Fall 2009</c:v>
                </c:pt>
              </c:strCache>
            </c:strRef>
          </c:cat>
          <c:val>
            <c:numRef>
              <c:f>Sheet1!$B$3:$D$3</c:f>
              <c:numCache>
                <c:formatCode>General</c:formatCode>
                <c:ptCount val="3"/>
                <c:pt idx="0">
                  <c:v>370</c:v>
                </c:pt>
                <c:pt idx="1">
                  <c:v>406</c:v>
                </c:pt>
                <c:pt idx="2">
                  <c:v>446</c:v>
                </c:pt>
              </c:numCache>
            </c:numRef>
          </c:val>
        </c:ser>
        <c:shape val="box"/>
        <c:axId val="155646592"/>
        <c:axId val="155660672"/>
        <c:axId val="0"/>
      </c:bar3DChart>
      <c:catAx>
        <c:axId val="155646592"/>
        <c:scaling>
          <c:orientation val="minMax"/>
        </c:scaling>
        <c:axPos val="b"/>
        <c:tickLblPos val="nextTo"/>
        <c:txPr>
          <a:bodyPr/>
          <a:lstStyle/>
          <a:p>
            <a:pPr>
              <a:defRPr sz="1800" b="1" i="0" baseline="0">
                <a:latin typeface="Comic Sans MS" pitchFamily="66" charset="0"/>
              </a:defRPr>
            </a:pPr>
            <a:endParaRPr lang="en-US"/>
          </a:p>
        </c:txPr>
        <c:crossAx val="155660672"/>
        <c:crosses val="autoZero"/>
        <c:auto val="1"/>
        <c:lblAlgn val="ctr"/>
        <c:lblOffset val="100"/>
      </c:catAx>
      <c:valAx>
        <c:axId val="155660672"/>
        <c:scaling>
          <c:orientation val="minMax"/>
          <c:max val="500"/>
        </c:scaling>
        <c:axPos val="l"/>
        <c:majorGridlines/>
        <c:numFmt formatCode="General" sourceLinked="1"/>
        <c:tickLblPos val="nextTo"/>
        <c:txPr>
          <a:bodyPr/>
          <a:lstStyle/>
          <a:p>
            <a:pPr>
              <a:defRPr sz="1600" baseline="0"/>
            </a:pPr>
            <a:endParaRPr lang="en-US"/>
          </a:p>
        </c:txPr>
        <c:crossAx val="155646592"/>
        <c:crosses val="autoZero"/>
        <c:crossBetween val="between"/>
        <c:majorUnit val="100"/>
        <c:minorUnit val="10"/>
      </c:valAx>
    </c:plotArea>
    <c:plotVisOnly val="1"/>
  </c:chart>
  <c:spPr>
    <a:solidFill>
      <a:schemeClr val="bg1"/>
    </a:solidFill>
    <a:ln w="31750">
      <a:solidFill>
        <a:prstClr val="black"/>
      </a:solid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manualLayout>
          <c:layoutTarget val="inner"/>
          <c:xMode val="edge"/>
          <c:yMode val="edge"/>
          <c:x val="0.17322451881014872"/>
          <c:y val="7.3771820189143023E-2"/>
          <c:w val="0.74292965332458627"/>
          <c:h val="0.74278506853310111"/>
        </c:manualLayout>
      </c:layout>
      <c:bar3DChart>
        <c:barDir val="col"/>
        <c:grouping val="clustered"/>
        <c:ser>
          <c:idx val="0"/>
          <c:order val="0"/>
          <c:tx>
            <c:strRef>
              <c:f>Sheet1!$A$2</c:f>
              <c:strCache>
                <c:ptCount val="1"/>
                <c:pt idx="0">
                  <c:v>Institutional Vulnerability</c:v>
                </c:pt>
              </c:strCache>
            </c:strRef>
          </c:tx>
          <c:dPt>
            <c:idx val="0"/>
            <c:spPr>
              <a:solidFill>
                <a:schemeClr val="accent3">
                  <a:lumMod val="75000"/>
                </a:schemeClr>
              </a:solidFill>
            </c:spPr>
          </c:dPt>
          <c:dPt>
            <c:idx val="1"/>
            <c:spPr>
              <a:solidFill>
                <a:schemeClr val="accent2"/>
              </a:solidFill>
            </c:spPr>
          </c:dPt>
          <c:dPt>
            <c:idx val="2"/>
            <c:spPr>
              <a:solidFill>
                <a:schemeClr val="accent4">
                  <a:lumMod val="75000"/>
                </a:schemeClr>
              </a:solidFill>
            </c:spPr>
          </c:dPt>
          <c:dLbls>
            <c:dLbl>
              <c:idx val="0"/>
              <c:layout>
                <c:manualLayout>
                  <c:x val="1.6666666666666701E-2"/>
                  <c:y val="-3.6375661375661401E-2"/>
                </c:manualLayout>
              </c:layout>
              <c:showVal val="1"/>
            </c:dLbl>
            <c:dLbl>
              <c:idx val="1"/>
              <c:layout>
                <c:manualLayout>
                  <c:x val="1.0416666666666666E-2"/>
                  <c:y val="-3.6375661375661401E-2"/>
                </c:manualLayout>
              </c:layout>
              <c:showVal val="1"/>
            </c:dLbl>
            <c:dLbl>
              <c:idx val="2"/>
              <c:layout>
                <c:manualLayout>
                  <c:x val="1.4930555555555561E-2"/>
                  <c:y val="-3.3730158730158728E-2"/>
                </c:manualLayout>
              </c:layout>
              <c:showVal val="1"/>
            </c:dLbl>
            <c:txPr>
              <a:bodyPr/>
              <a:lstStyle/>
              <a:p>
                <a:pPr>
                  <a:defRPr sz="2000" b="1" i="0" baseline="0">
                    <a:latin typeface="Comic Sans MS" pitchFamily="66" charset="0"/>
                  </a:defRPr>
                </a:pPr>
                <a:endParaRPr lang="en-US"/>
              </a:p>
            </c:txPr>
            <c:showVal val="1"/>
          </c:dLbls>
          <c:cat>
            <c:strRef>
              <c:f>Sheet1!$B$1:$D$1</c:f>
              <c:strCache>
                <c:ptCount val="3"/>
                <c:pt idx="0">
                  <c:v>Fall 2008</c:v>
                </c:pt>
                <c:pt idx="1">
                  <c:v>Spring 2009</c:v>
                </c:pt>
                <c:pt idx="2">
                  <c:v>Fall 2009</c:v>
                </c:pt>
              </c:strCache>
            </c:strRef>
          </c:cat>
          <c:val>
            <c:numRef>
              <c:f>Sheet1!$B$2:$D$2</c:f>
              <c:numCache>
                <c:formatCode>General</c:formatCode>
                <c:ptCount val="3"/>
                <c:pt idx="0">
                  <c:v>488</c:v>
                </c:pt>
                <c:pt idx="1">
                  <c:v>517</c:v>
                </c:pt>
                <c:pt idx="2">
                  <c:v>375</c:v>
                </c:pt>
              </c:numCache>
            </c:numRef>
          </c:val>
        </c:ser>
        <c:shape val="box"/>
        <c:axId val="155694592"/>
        <c:axId val="155696128"/>
        <c:axId val="0"/>
      </c:bar3DChart>
      <c:catAx>
        <c:axId val="155694592"/>
        <c:scaling>
          <c:orientation val="minMax"/>
        </c:scaling>
        <c:axPos val="b"/>
        <c:tickLblPos val="nextTo"/>
        <c:txPr>
          <a:bodyPr/>
          <a:lstStyle/>
          <a:p>
            <a:pPr>
              <a:defRPr sz="1800" b="1" i="0" baseline="0">
                <a:latin typeface="Comic Sans MS" pitchFamily="66" charset="0"/>
              </a:defRPr>
            </a:pPr>
            <a:endParaRPr lang="en-US"/>
          </a:p>
        </c:txPr>
        <c:crossAx val="155696128"/>
        <c:crosses val="autoZero"/>
        <c:auto val="1"/>
        <c:lblAlgn val="ctr"/>
        <c:lblOffset val="100"/>
      </c:catAx>
      <c:valAx>
        <c:axId val="155696128"/>
        <c:scaling>
          <c:orientation val="minMax"/>
        </c:scaling>
        <c:axPos val="l"/>
        <c:majorGridlines/>
        <c:numFmt formatCode="General" sourceLinked="1"/>
        <c:tickLblPos val="nextTo"/>
        <c:txPr>
          <a:bodyPr/>
          <a:lstStyle/>
          <a:p>
            <a:pPr>
              <a:defRPr sz="1400">
                <a:latin typeface="Comic Sans MS" pitchFamily="66" charset="0"/>
              </a:defRPr>
            </a:pPr>
            <a:endParaRPr lang="en-US"/>
          </a:p>
        </c:txPr>
        <c:crossAx val="155694592"/>
        <c:crosses val="autoZero"/>
        <c:crossBetween val="between"/>
      </c:valAx>
    </c:plotArea>
    <c:plotVisOnly val="1"/>
  </c:chart>
  <c:spPr>
    <a:solidFill>
      <a:schemeClr val="bg1"/>
    </a:solidFill>
    <a:ln w="34925">
      <a:solidFill>
        <a:prstClr val="black"/>
      </a:solid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4184"/>
          </a:xfrm>
          <a:prstGeom prst="rect">
            <a:avLst/>
          </a:prstGeom>
        </p:spPr>
        <p:txBody>
          <a:bodyPr vert="horz" lIns="91440" tIns="45720" rIns="91440" bIns="45720" rtlCol="0"/>
          <a:lstStyle>
            <a:lvl1pPr algn="r">
              <a:defRPr sz="1200"/>
            </a:lvl1pPr>
          </a:lstStyle>
          <a:p>
            <a:fld id="{4A634AFD-4450-498A-90E4-D33800FACEE8}" type="datetimeFigureOut">
              <a:rPr lang="en-US" smtClean="0"/>
              <a:pPr/>
              <a:t>3/14/2012</a:t>
            </a:fld>
            <a:endParaRPr lang="en-US" dirty="0"/>
          </a:p>
        </p:txBody>
      </p:sp>
      <p:sp>
        <p:nvSpPr>
          <p:cNvPr id="4" name="Footer Placeholder 3"/>
          <p:cNvSpPr>
            <a:spLocks noGrp="1"/>
          </p:cNvSpPr>
          <p:nvPr>
            <p:ph type="ftr" sz="quarter" idx="2"/>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27915"/>
            <a:ext cx="2971800" cy="454184"/>
          </a:xfrm>
          <a:prstGeom prst="rect">
            <a:avLst/>
          </a:prstGeom>
        </p:spPr>
        <p:txBody>
          <a:bodyPr vert="horz" lIns="91440" tIns="45720" rIns="91440" bIns="45720" rtlCol="0" anchor="b"/>
          <a:lstStyle>
            <a:lvl1pPr algn="r">
              <a:defRPr sz="1200"/>
            </a:lvl1pPr>
          </a:lstStyle>
          <a:p>
            <a:fld id="{AF4427CE-1621-482F-AE13-6B9C974444A3}"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4184"/>
          </a:xfrm>
          <a:prstGeom prst="rect">
            <a:avLst/>
          </a:prstGeom>
        </p:spPr>
        <p:txBody>
          <a:bodyPr vert="horz" lIns="91440" tIns="45720" rIns="91440" bIns="45720" rtlCol="0"/>
          <a:lstStyle>
            <a:lvl1pPr algn="r">
              <a:defRPr sz="1200"/>
            </a:lvl1pPr>
          </a:lstStyle>
          <a:p>
            <a:fld id="{16C16679-C682-4233-91EA-466350660D7E}" type="datetimeFigureOut">
              <a:rPr lang="en-US" smtClean="0"/>
              <a:pPr/>
              <a:t>3/14/2012</a:t>
            </a:fld>
            <a:endParaRPr lang="en-US" dirty="0"/>
          </a:p>
        </p:txBody>
      </p:sp>
      <p:sp>
        <p:nvSpPr>
          <p:cNvPr id="4" name="Slide Image Placeholder 3"/>
          <p:cNvSpPr>
            <a:spLocks noGrp="1" noRot="1" noChangeAspect="1"/>
          </p:cNvSpPr>
          <p:nvPr>
            <p:ph type="sldImg" idx="2"/>
          </p:nvPr>
        </p:nvSpPr>
        <p:spPr>
          <a:xfrm>
            <a:off x="1157288" y="681038"/>
            <a:ext cx="4543425" cy="34067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14746"/>
            <a:ext cx="5486400" cy="40876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27915"/>
            <a:ext cx="2971800" cy="454184"/>
          </a:xfrm>
          <a:prstGeom prst="rect">
            <a:avLst/>
          </a:prstGeom>
        </p:spPr>
        <p:txBody>
          <a:bodyPr vert="horz" lIns="91440" tIns="45720" rIns="91440" bIns="45720" rtlCol="0" anchor="b"/>
          <a:lstStyle>
            <a:lvl1pPr algn="r">
              <a:defRPr sz="1200"/>
            </a:lvl1pPr>
          </a:lstStyle>
          <a:p>
            <a:fld id="{CD4B136A-AEFB-485A-A7E7-FF62320E802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Amanda </a:t>
            </a:r>
            <a:r>
              <a:rPr lang="en-US" sz="1200" kern="1200" dirty="0" smtClean="0">
                <a:solidFill>
                  <a:schemeClr val="tx1"/>
                </a:solidFill>
                <a:latin typeface="+mn-lt"/>
                <a:ea typeface="+mn-ea"/>
                <a:cs typeface="+mn-cs"/>
              </a:rPr>
              <a:t>- What makes for a good school climate – or a “healthy” school?  Is it friendly teachers, engaged students, few discipline problems – or are these just evidences of a deeper organizational culture?  Visitors to schools have even said they can tell if a school is healthy just by walking into the building. They can “feel” the climate. How, though, do they know? How can they measure what they “feel?” And then if they decide it’s not what they want and do something about, how do they know if it changes?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D4B136A-AEFB-485A-A7E7-FF62320E802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Amanda</a:t>
            </a:r>
            <a:r>
              <a:rPr lang="en-US" sz="1200" kern="1200" dirty="0" smtClean="0">
                <a:solidFill>
                  <a:schemeClr val="tx1"/>
                </a:solidFill>
                <a:latin typeface="+mn-lt"/>
                <a:ea typeface="+mn-ea"/>
                <a:cs typeface="+mn-cs"/>
              </a:rPr>
              <a:t> - After</a:t>
            </a:r>
            <a:r>
              <a:rPr lang="en-US" sz="1200" kern="1200" baseline="0" dirty="0" smtClean="0">
                <a:solidFill>
                  <a:schemeClr val="tx1"/>
                </a:solidFill>
                <a:latin typeface="+mn-lt"/>
                <a:ea typeface="+mn-ea"/>
                <a:cs typeface="+mn-cs"/>
              </a:rPr>
              <a:t> the principal and Faculty Task Force shared the results with the rest of the faculty, they first diagnosed the problems that created the low scores of the OCI, identifying  </a:t>
            </a:r>
            <a:r>
              <a:rPr lang="en-US" sz="1200" kern="1200" dirty="0" smtClean="0">
                <a:solidFill>
                  <a:schemeClr val="tx1"/>
                </a:solidFill>
                <a:latin typeface="+mn-lt"/>
                <a:ea typeface="+mn-ea"/>
                <a:cs typeface="+mn-cs"/>
              </a:rPr>
              <a:t>low teacher morale, high behavior problems, underachieving students, and poor parent/teacher interaction as areas of concern.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D4B136A-AEFB-485A-A7E7-FF62320E802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Amanda</a:t>
            </a:r>
            <a:r>
              <a:rPr lang="en-US" sz="1200" kern="1200" dirty="0" smtClean="0">
                <a:solidFill>
                  <a:schemeClr val="tx1"/>
                </a:solidFill>
                <a:latin typeface="+mn-lt"/>
                <a:ea typeface="+mn-ea"/>
                <a:cs typeface="+mn-cs"/>
              </a:rPr>
              <a:t> - The task force moved to the prognosis step, creating a list of priorities, both long-term and short-term.  A course of action was begun with the creation of a </a:t>
            </a:r>
            <a:r>
              <a:rPr lang="en-US" sz="1200" b="1" kern="1200" dirty="0" smtClean="0">
                <a:solidFill>
                  <a:schemeClr val="tx1"/>
                </a:solidFill>
                <a:latin typeface="+mn-lt"/>
                <a:ea typeface="+mn-ea"/>
                <a:cs typeface="+mn-cs"/>
              </a:rPr>
              <a:t>student task force</a:t>
            </a:r>
            <a:r>
              <a:rPr lang="en-US" sz="1200" kern="1200" dirty="0" smtClean="0">
                <a:solidFill>
                  <a:schemeClr val="tx1"/>
                </a:solidFill>
                <a:latin typeface="+mn-lt"/>
                <a:ea typeface="+mn-ea"/>
                <a:cs typeface="+mn-cs"/>
              </a:rPr>
              <a:t> to be an offshoot of the main task force and to be the “work horse” for the action plan.  The goals set by the Student Task Force were (1)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to engage larger numbers of their peers in the process,</a:t>
            </a:r>
            <a:r>
              <a:rPr lang="en-US" sz="1200" kern="1200" baseline="0" dirty="0" smtClean="0">
                <a:solidFill>
                  <a:schemeClr val="tx1"/>
                </a:solidFill>
                <a:latin typeface="+mn-lt"/>
                <a:ea typeface="+mn-ea"/>
                <a:cs typeface="+mn-cs"/>
              </a:rPr>
              <a:t> (2)</a:t>
            </a:r>
            <a:r>
              <a:rPr lang="en-US" sz="1200" kern="1200" dirty="0" smtClean="0">
                <a:solidFill>
                  <a:schemeClr val="tx1"/>
                </a:solidFill>
                <a:latin typeface="+mn-lt"/>
                <a:ea typeface="+mn-ea"/>
                <a:cs typeface="+mn-cs"/>
              </a:rPr>
              <a:t>  to increase school spirit and participation in extra-curricular activities,</a:t>
            </a:r>
            <a:r>
              <a:rPr lang="en-US" sz="1200" kern="1200" baseline="0" dirty="0" smtClean="0">
                <a:solidFill>
                  <a:schemeClr val="tx1"/>
                </a:solidFill>
                <a:latin typeface="+mn-lt"/>
                <a:ea typeface="+mn-ea"/>
                <a:cs typeface="+mn-cs"/>
              </a:rPr>
              <a:t> (3) to</a:t>
            </a:r>
            <a:r>
              <a:rPr lang="en-US" sz="1200" kern="1200" dirty="0" smtClean="0">
                <a:solidFill>
                  <a:schemeClr val="tx1"/>
                </a:solidFill>
                <a:latin typeface="+mn-lt"/>
                <a:ea typeface="+mn-ea"/>
                <a:cs typeface="+mn-cs"/>
              </a:rPr>
              <a:t> promote academic programs and recruit more students for advanced placement classes as well as college-entrance assessments such as the ACT and PSAT/SAT,</a:t>
            </a:r>
            <a:r>
              <a:rPr lang="en-US" sz="1200" kern="1200" baseline="0" dirty="0" smtClean="0">
                <a:solidFill>
                  <a:schemeClr val="tx1"/>
                </a:solidFill>
                <a:latin typeface="+mn-lt"/>
                <a:ea typeface="+mn-ea"/>
                <a:cs typeface="+mn-cs"/>
              </a:rPr>
              <a:t> and (4) to </a:t>
            </a:r>
            <a:r>
              <a:rPr lang="en-US" sz="1200" kern="1200" dirty="0" smtClean="0">
                <a:solidFill>
                  <a:schemeClr val="tx1"/>
                </a:solidFill>
                <a:latin typeface="+mn-lt"/>
                <a:ea typeface="+mn-ea"/>
                <a:cs typeface="+mn-cs"/>
              </a:rPr>
              <a:t>create a </a:t>
            </a:r>
            <a:r>
              <a:rPr lang="en-US" sz="1200" b="0" kern="1200" dirty="0" smtClean="0">
                <a:solidFill>
                  <a:schemeClr val="tx1"/>
                </a:solidFill>
                <a:latin typeface="+mn-lt"/>
                <a:ea typeface="+mn-ea"/>
                <a:cs typeface="+mn-cs"/>
              </a:rPr>
              <a:t>peer mediation team, </a:t>
            </a:r>
            <a:r>
              <a:rPr lang="en-US" sz="1200" kern="1200" dirty="0" smtClean="0">
                <a:solidFill>
                  <a:schemeClr val="tx1"/>
                </a:solidFill>
                <a:latin typeface="+mn-lt"/>
                <a:ea typeface="+mn-ea"/>
                <a:cs typeface="+mn-cs"/>
              </a:rPr>
              <a:t>sponsored by faculty members but manned primarily by students, in order to help students who had conflicts resolve them in non-violent ways and to give them human relations tools to use not only in school situations, but also in general social interactions.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Another step in the plan involved </a:t>
            </a:r>
            <a:r>
              <a:rPr lang="en-US" sz="1200" b="1" kern="1200" dirty="0" smtClean="0">
                <a:solidFill>
                  <a:schemeClr val="tx1"/>
                </a:solidFill>
                <a:latin typeface="+mn-lt"/>
                <a:ea typeface="+mn-ea"/>
                <a:cs typeface="+mn-cs"/>
              </a:rPr>
              <a:t>increasing teacher collegiality and communication</a:t>
            </a:r>
            <a:r>
              <a:rPr lang="en-US" sz="1200" kern="1200" dirty="0" smtClean="0">
                <a:solidFill>
                  <a:schemeClr val="tx1"/>
                </a:solidFill>
                <a:latin typeface="+mn-lt"/>
                <a:ea typeface="+mn-ea"/>
                <a:cs typeface="+mn-cs"/>
              </a:rPr>
              <a:t>. This involved </a:t>
            </a:r>
            <a:r>
              <a:rPr lang="en-US" sz="1200" kern="1200" baseline="0" dirty="0" smtClean="0">
                <a:solidFill>
                  <a:schemeClr val="tx1"/>
                </a:solidFill>
                <a:latin typeface="+mn-lt"/>
                <a:ea typeface="+mn-ea"/>
                <a:cs typeface="+mn-cs"/>
              </a:rPr>
              <a:t> (1) </a:t>
            </a:r>
            <a:r>
              <a:rPr lang="en-US" sz="1200" kern="1200" dirty="0" smtClean="0">
                <a:solidFill>
                  <a:schemeClr val="tx1"/>
                </a:solidFill>
                <a:latin typeface="+mn-lt"/>
                <a:ea typeface="+mn-ea"/>
                <a:cs typeface="+mn-cs"/>
              </a:rPr>
              <a:t>arranging for common time during the school day for professional conversations on best practices, sharing of student progress, and sharing ideas and fellowship;</a:t>
            </a:r>
            <a:r>
              <a:rPr lang="en-US" sz="1200" kern="1200" baseline="0" dirty="0" smtClean="0">
                <a:solidFill>
                  <a:schemeClr val="tx1"/>
                </a:solidFill>
                <a:latin typeface="+mn-lt"/>
                <a:ea typeface="+mn-ea"/>
                <a:cs typeface="+mn-cs"/>
              </a:rPr>
              <a:t> (2)</a:t>
            </a:r>
            <a:r>
              <a:rPr lang="en-US" sz="1200" kern="1200" dirty="0" smtClean="0">
                <a:solidFill>
                  <a:schemeClr val="tx1"/>
                </a:solidFill>
                <a:latin typeface="+mn-lt"/>
                <a:ea typeface="+mn-ea"/>
                <a:cs typeface="+mn-cs"/>
              </a:rPr>
              <a:t> informal opportunities for teacher interaction;</a:t>
            </a:r>
            <a:r>
              <a:rPr lang="en-US" sz="1200" kern="1200" baseline="0" dirty="0" smtClean="0">
                <a:solidFill>
                  <a:schemeClr val="tx1"/>
                </a:solidFill>
                <a:latin typeface="+mn-lt"/>
                <a:ea typeface="+mn-ea"/>
                <a:cs typeface="+mn-cs"/>
              </a:rPr>
              <a:t> (3) </a:t>
            </a:r>
            <a:r>
              <a:rPr lang="en-US" sz="1200" kern="1200" dirty="0" smtClean="0">
                <a:solidFill>
                  <a:schemeClr val="tx1"/>
                </a:solidFill>
                <a:latin typeface="+mn-lt"/>
                <a:ea typeface="+mn-ea"/>
                <a:cs typeface="+mn-cs"/>
              </a:rPr>
              <a:t>participation</a:t>
            </a:r>
            <a:r>
              <a:rPr lang="en-US" sz="1200" kern="1200" baseline="0" dirty="0" smtClean="0">
                <a:solidFill>
                  <a:schemeClr val="tx1"/>
                </a:solidFill>
                <a:latin typeface="+mn-lt"/>
                <a:ea typeface="+mn-ea"/>
                <a:cs typeface="+mn-cs"/>
              </a:rPr>
              <a:t> by teachers</a:t>
            </a:r>
            <a:r>
              <a:rPr lang="en-US" sz="1200" kern="1200" dirty="0" smtClean="0">
                <a:solidFill>
                  <a:schemeClr val="tx1"/>
                </a:solidFill>
                <a:latin typeface="+mn-lt"/>
                <a:ea typeface="+mn-ea"/>
                <a:cs typeface="+mn-cs"/>
              </a:rPr>
              <a:t> in the walk-through observations with the team to reduce the anxiety in the process and increase acceptance and understanding of the overall purpose; and (4)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sharing of specific expectations with the faculty in regards to classroom instruction and professional behavior, and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follow up of those increased expectations for academic challenge. Informal evaluations were conducted at each task force meeting through discussion of members’ observations and data derived from discipline reports, standardized test scores, and extra-curricular participation records.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D4B136A-AEFB-485A-A7E7-FF62320E802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Julie</a:t>
            </a:r>
            <a:r>
              <a:rPr lang="en-US" dirty="0" smtClean="0"/>
              <a:t> - After these strategies had been in place for six months, the OCI</a:t>
            </a:r>
            <a:r>
              <a:rPr lang="en-US" baseline="0" dirty="0" smtClean="0"/>
              <a:t> was administrated again in the spring of 2009. Results indicated that the strategies had made a difference in the teachers’ perceptions of the climate.</a:t>
            </a:r>
          </a:p>
          <a:p>
            <a:endParaRPr lang="en-US" b="1" baseline="0" dirty="0" smtClean="0"/>
          </a:p>
          <a:p>
            <a:r>
              <a:rPr lang="en-US" b="1" baseline="0" dirty="0" smtClean="0"/>
              <a:t>Collegial leadership </a:t>
            </a:r>
            <a:r>
              <a:rPr lang="en-US" baseline="0" dirty="0" smtClean="0"/>
              <a:t>increased from 480 to 492, inching closer to the mean of the sample population.</a:t>
            </a:r>
          </a:p>
          <a:p>
            <a:endParaRPr lang="en-US" b="1" baseline="0" dirty="0" smtClean="0"/>
          </a:p>
          <a:p>
            <a:r>
              <a:rPr lang="en-US" b="1" baseline="0" dirty="0" smtClean="0"/>
              <a:t>Professional teacher behavior </a:t>
            </a:r>
            <a:r>
              <a:rPr lang="en-US" b="0" baseline="0" dirty="0" smtClean="0"/>
              <a:t>also increased from 329 to 423, almost a standard deviation unit.  The score went from being in the bottom 14</a:t>
            </a:r>
            <a:r>
              <a:rPr lang="en-US" b="0" baseline="30000" dirty="0" smtClean="0"/>
              <a:t>%</a:t>
            </a:r>
            <a:r>
              <a:rPr lang="en-US" b="0" baseline="0" dirty="0" smtClean="0"/>
              <a:t> to approximately 30%.</a:t>
            </a:r>
          </a:p>
          <a:p>
            <a:endParaRPr lang="en-US" b="0" baseline="0" dirty="0" smtClean="0"/>
          </a:p>
          <a:p>
            <a:r>
              <a:rPr lang="en-US" b="1" baseline="0" dirty="0" smtClean="0"/>
              <a:t>Academic Press </a:t>
            </a:r>
            <a:r>
              <a:rPr lang="en-US" b="0" baseline="0" dirty="0" smtClean="0"/>
              <a:t>went from 370 to 406 which is less than a half standard deviation unit.</a:t>
            </a:r>
          </a:p>
          <a:p>
            <a:endParaRPr lang="en-US" b="0" baseline="0" dirty="0" smtClean="0"/>
          </a:p>
          <a:p>
            <a:r>
              <a:rPr lang="en-US" b="1" baseline="0" dirty="0" smtClean="0"/>
              <a:t>Environmental Press </a:t>
            </a:r>
            <a:r>
              <a:rPr lang="en-US" b="0" baseline="0" dirty="0" smtClean="0"/>
              <a:t>increased from 488 to 517 which is above the mean for the normative sample.</a:t>
            </a:r>
            <a:endParaRPr lang="en-US" b="1" baseline="0" dirty="0" smtClean="0"/>
          </a:p>
          <a:p>
            <a:endParaRPr lang="en-US" baseline="0" dirty="0" smtClean="0"/>
          </a:p>
        </p:txBody>
      </p:sp>
      <p:sp>
        <p:nvSpPr>
          <p:cNvPr id="4" name="Slide Number Placeholder 3"/>
          <p:cNvSpPr>
            <a:spLocks noGrp="1"/>
          </p:cNvSpPr>
          <p:nvPr>
            <p:ph type="sldNum" sz="quarter" idx="10"/>
          </p:nvPr>
        </p:nvSpPr>
        <p:spPr/>
        <p:txBody>
          <a:bodyPr/>
          <a:lstStyle/>
          <a:p>
            <a:fld id="{CD4B136A-AEFB-485A-A7E7-FF62320E8027}"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Amanda</a:t>
            </a:r>
            <a:r>
              <a:rPr lang="en-US" dirty="0" smtClean="0"/>
              <a:t> - With the</a:t>
            </a:r>
            <a:r>
              <a:rPr lang="en-US" baseline="0" dirty="0" smtClean="0"/>
              <a:t> positive reinforcement from the OCI results, the principal and faculty task force re-evaluated the action plan and developed their next steps. </a:t>
            </a:r>
          </a:p>
          <a:p>
            <a:pPr marL="228600" indent="-228600">
              <a:buAutoNum type="arabicParenBoth"/>
            </a:pPr>
            <a:r>
              <a:rPr lang="en-US" baseline="0" dirty="0" smtClean="0"/>
              <a:t>First, they continued the previous strategies used, including the student task force and its goals, teacher collegiality and communication activities, walk-through observations, opportunities for team building among faculty, and common planning time.  </a:t>
            </a:r>
          </a:p>
          <a:p>
            <a:pPr marL="228600" indent="-228600">
              <a:buAutoNum type="arabicParenBoth"/>
            </a:pPr>
            <a:r>
              <a:rPr lang="en-US" baseline="0" dirty="0" smtClean="0"/>
              <a:t>Next, they held a faculty retreat immediately prior to the beginning of the fall 2009 semester. This retreat focused on collaboration, team building, goal setting, and a continued commitment to the previously established strategies. </a:t>
            </a:r>
          </a:p>
          <a:p>
            <a:pPr marL="228600" indent="-228600">
              <a:buAutoNum type="arabicParenBoth"/>
            </a:pPr>
            <a:r>
              <a:rPr lang="en-US" baseline="0" dirty="0" smtClean="0"/>
              <a:t>They conducted a faculty “revival” in the middle of the fall semester at a time when educators historically grow tired and ready for a break. This revival celebrated what had been accomplished and renewed efforts for continuing the plan. </a:t>
            </a:r>
          </a:p>
          <a:p>
            <a:pPr marL="228600" indent="-228600">
              <a:buAutoNum type="arabicParenBoth"/>
            </a:pPr>
            <a:r>
              <a:rPr lang="en-US" baseline="0" dirty="0" smtClean="0"/>
              <a:t>Finally, they administered the OCI once more.</a:t>
            </a:r>
            <a:endParaRPr lang="en-US"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third administration of</a:t>
            </a:r>
            <a:r>
              <a:rPr lang="en-US" baseline="0" dirty="0" smtClean="0"/>
              <a:t> the OCI occurred in Fall 2009.</a:t>
            </a:r>
          </a:p>
          <a:p>
            <a:endParaRPr lang="en-US" baseline="0" dirty="0" smtClean="0"/>
          </a:p>
          <a:p>
            <a:r>
              <a:rPr lang="en-US" b="1" baseline="0" dirty="0" smtClean="0"/>
              <a:t>Collegial Leadership</a:t>
            </a:r>
            <a:r>
              <a:rPr lang="en-US" b="0" baseline="0" dirty="0" smtClean="0"/>
              <a:t>, </a:t>
            </a:r>
            <a:r>
              <a:rPr lang="en-US" b="1" baseline="0" dirty="0" smtClean="0"/>
              <a:t>Professional Teacher Behavior </a:t>
            </a:r>
            <a:r>
              <a:rPr lang="en-US" baseline="0" dirty="0" smtClean="0"/>
              <a:t>and </a:t>
            </a:r>
            <a:r>
              <a:rPr lang="en-US" b="1" baseline="0" dirty="0" smtClean="0"/>
              <a:t>Achievement Press </a:t>
            </a:r>
            <a:r>
              <a:rPr lang="en-US" b="0" baseline="0" dirty="0" smtClean="0"/>
              <a:t>all increased.  Collegial leadership demonstrated the most significant gains.</a:t>
            </a:r>
            <a:endParaRPr lang="en-US" baseline="0" dirty="0" smtClean="0"/>
          </a:p>
          <a:p>
            <a:endParaRPr lang="en-US" baseline="0" dirty="0" smtClean="0"/>
          </a:p>
          <a:p>
            <a:r>
              <a:rPr lang="en-US" b="1" baseline="0" dirty="0" smtClean="0"/>
              <a:t>Environmental Press </a:t>
            </a:r>
            <a:r>
              <a:rPr lang="en-US" baseline="0" dirty="0" smtClean="0"/>
              <a:t>decreased to more than a standard deviation unit below the norm of the sample population, which is a significant decrease.</a:t>
            </a:r>
          </a:p>
          <a:p>
            <a:endParaRPr lang="en-US" baseline="0" dirty="0" smtClean="0"/>
          </a:p>
        </p:txBody>
      </p:sp>
      <p:sp>
        <p:nvSpPr>
          <p:cNvPr id="4" name="Slide Number Placeholder 3"/>
          <p:cNvSpPr>
            <a:spLocks noGrp="1"/>
          </p:cNvSpPr>
          <p:nvPr>
            <p:ph type="sldNum" sz="quarter" idx="10"/>
          </p:nvPr>
        </p:nvSpPr>
        <p:spPr/>
        <p:txBody>
          <a:bodyPr/>
          <a:lstStyle/>
          <a:p>
            <a:fld id="{CD4B136A-AEFB-485A-A7E7-FF62320E8027}"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Julie - A third administration of the OCI then took place in</a:t>
            </a:r>
            <a:r>
              <a:rPr lang="en-US" baseline="0" dirty="0" smtClean="0"/>
              <a:t> late fall 2009. The results showed that the action plan, now implemented for over a year, had significant impact on school climate.</a:t>
            </a:r>
          </a:p>
          <a:p>
            <a:endParaRPr lang="en-US" baseline="0" dirty="0" smtClean="0"/>
          </a:p>
          <a:p>
            <a:r>
              <a:rPr lang="en-US" dirty="0" smtClean="0"/>
              <a:t>Collegial leadership</a:t>
            </a:r>
            <a:r>
              <a:rPr lang="en-US" baseline="0" dirty="0" smtClean="0"/>
              <a:t> improved dramatically from the first to the third administration of the survey</a:t>
            </a:r>
            <a:r>
              <a:rPr lang="en-US" b="1" i="1" baseline="0" dirty="0" smtClean="0"/>
              <a:t>. </a:t>
            </a:r>
            <a:r>
              <a:rPr lang="en-US" b="0" i="0" baseline="0" dirty="0" smtClean="0"/>
              <a:t>Scores increased from 480 to 583. </a:t>
            </a:r>
            <a:endParaRPr lang="en-US" b="0" i="0"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Julie </a:t>
            </a:r>
            <a:r>
              <a:rPr lang="en-US" dirty="0" smtClean="0"/>
              <a:t>- </a:t>
            </a:r>
            <a:r>
              <a:rPr lang="en-US" b="0" i="0" baseline="0" dirty="0" smtClean="0"/>
              <a:t>This growth represents a standard deviation unit, which is significant. The score of 583 demonstrates that Southeastern High School is higher than 75% of schools that made up the norm. This is a significant change in teacher perception of collegial leadership.  Shared decision making likely contributed to this increase.</a:t>
            </a:r>
            <a:endParaRPr lang="en-US" b="1" i="1"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Julie</a:t>
            </a:r>
            <a:r>
              <a:rPr lang="en-US" b="1" baseline="0" dirty="0" smtClean="0"/>
              <a:t> – </a:t>
            </a:r>
            <a:r>
              <a:rPr lang="en-US" baseline="0" dirty="0" smtClean="0"/>
              <a:t>climate scores for professional teacher behavior increased from 329 to 466.   </a:t>
            </a:r>
          </a:p>
          <a:p>
            <a:endParaRPr lang="en-US" baseline="0" dirty="0" smtClean="0"/>
          </a:p>
        </p:txBody>
      </p:sp>
      <p:sp>
        <p:nvSpPr>
          <p:cNvPr id="4" name="Slide Number Placeholder 3"/>
          <p:cNvSpPr>
            <a:spLocks noGrp="1"/>
          </p:cNvSpPr>
          <p:nvPr>
            <p:ph type="sldNum" sz="quarter" idx="10"/>
          </p:nvPr>
        </p:nvSpPr>
        <p:spPr/>
        <p:txBody>
          <a:bodyPr/>
          <a:lstStyle/>
          <a:p>
            <a:fld id="{CD4B136A-AEFB-485A-A7E7-FF62320E8027}"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Julie – </a:t>
            </a:r>
            <a:r>
              <a:rPr lang="en-US" baseline="0" dirty="0" smtClean="0"/>
              <a:t>Although this is still below the norm, the improvement was significant. In other words more than 40% of the teachers at Southeast High School perceived themselves and their colleagues to be professionals.  This represents more than a standard deviation change.</a:t>
            </a:r>
            <a:endParaRPr lang="en-US"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Julie – Scores</a:t>
            </a:r>
            <a:r>
              <a:rPr lang="en-US" baseline="0" dirty="0" smtClean="0"/>
              <a:t> for achievement press increased from 370 to 446.</a:t>
            </a:r>
            <a:endParaRPr lang="en-US"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Amanda </a:t>
            </a:r>
            <a:r>
              <a:rPr lang="en-US" sz="1200" kern="1200" dirty="0" smtClean="0">
                <a:solidFill>
                  <a:schemeClr val="tx1"/>
                </a:solidFill>
                <a:latin typeface="+mn-lt"/>
                <a:ea typeface="+mn-ea"/>
                <a:cs typeface="+mn-cs"/>
              </a:rPr>
              <a:t>- This case study involves a school that wanted to do just that. </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faculty and staff had a “feeling” that their climate was not what they wanted it to be. In order to determine what type of climate they had and, ultimately, what climate they wanted, they needed to establish a framework within which to work. </a:t>
            </a:r>
            <a:r>
              <a:rPr lang="en-US" sz="1200" kern="1200" baseline="0" dirty="0" smtClean="0">
                <a:solidFill>
                  <a:schemeClr val="tx1"/>
                </a:solidFill>
                <a:latin typeface="+mn-lt"/>
                <a:ea typeface="+mn-ea"/>
                <a:cs typeface="+mn-cs"/>
              </a:rPr>
              <a:t> </a:t>
            </a:r>
            <a:endParaRPr lang="en-US" sz="1200"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Comic Sans MS" pitchFamily="66" charset="0"/>
              </a:rPr>
              <a:t>Julie </a:t>
            </a:r>
            <a:r>
              <a:rPr lang="en-US" sz="1200" dirty="0" smtClean="0">
                <a:latin typeface="Comic Sans MS" pitchFamily="66" charset="0"/>
              </a:rPr>
              <a:t>– Teachers’ perception of achievement</a:t>
            </a:r>
            <a:r>
              <a:rPr lang="en-US" sz="1200" baseline="0" dirty="0" smtClean="0">
                <a:latin typeface="Comic Sans MS" pitchFamily="66" charset="0"/>
              </a:rPr>
              <a:t> press increased slightly less than a unit of standard deviation within the year of the study.</a:t>
            </a:r>
            <a:endParaRPr lang="en-US" sz="1200" dirty="0" smtClean="0">
              <a:latin typeface="Comic Sans MS" pitchFamily="66" charset="0"/>
            </a:endParaRPr>
          </a:p>
          <a:p>
            <a:endParaRPr lang="en-US"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Julie - </a:t>
            </a:r>
            <a:r>
              <a:rPr lang="en-US" dirty="0" smtClean="0"/>
              <a:t>Scores for</a:t>
            </a:r>
            <a:r>
              <a:rPr lang="en-US" baseline="0" dirty="0" smtClean="0"/>
              <a:t> environmental press increased from 488 in fall 2008 to 517 in spring of 2009 and finally decreased again to 375 in fall 2009.  This decrease can be interpreted in a positive way as teachers felt protected by the principal and organization from outside pressures.  They perceived that their role in shared decision making was legitimate and protected by the principal.  They felt less vulnerable and more  insulated from external pressure.</a:t>
            </a:r>
            <a:endParaRPr lang="en-US"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Julie</a:t>
            </a:r>
            <a:r>
              <a:rPr lang="en-US" b="1" baseline="0" dirty="0" smtClean="0"/>
              <a:t> </a:t>
            </a:r>
            <a:r>
              <a:rPr lang="en-US" baseline="0" dirty="0" smtClean="0"/>
              <a:t>–  The only dimension to decrease was environmental press.  This score tells us that Southeast High Schools falls in the bottom 10% as compared to schools in the normative sample.  This decrease could be explained by the teachers’ role in shared decision making and improvements in the school climate.  Teachers perceived that the principal would insulate them from external pressure.</a:t>
            </a:r>
            <a:endParaRPr lang="en-US"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t>Amanda </a:t>
            </a:r>
            <a:r>
              <a:rPr lang="en-US" sz="1200" dirty="0" smtClean="0"/>
              <a:t>– The OCI</a:t>
            </a:r>
            <a:r>
              <a:rPr lang="en-US" sz="1200" baseline="0" dirty="0" smtClean="0"/>
              <a:t> was a key element in identifying climate issues and helping the principal and task force diagnose the problems, prescribe strategies to address those, and evaluate the results of those strategies. Southeastern High School faculty and staff became more aware of how they viewed each other, their students, and outside pressures. They also grew in their professional behavior and in their attitudes toward student achievement and abilities. The study, which lasted over a year’s time, showed that schools can make a difference in climate by using the measurable data obtained through the OCI, identifying areas of focus, applying strategies, and progress monitoring with subsequent administrations of the instrument. Southeastern High School has made a change. As with most initiatives, however, sustainability relies on the continued commitment of the leadership and stakeholders. </a:t>
            </a:r>
            <a:endParaRPr lang="en-US" sz="1200" dirty="0" smtClean="0"/>
          </a:p>
        </p:txBody>
      </p:sp>
      <p:sp>
        <p:nvSpPr>
          <p:cNvPr id="4" name="Slide Number Placeholder 3"/>
          <p:cNvSpPr>
            <a:spLocks noGrp="1"/>
          </p:cNvSpPr>
          <p:nvPr>
            <p:ph type="sldNum" sz="quarter" idx="10"/>
          </p:nvPr>
        </p:nvSpPr>
        <p:spPr/>
        <p:txBody>
          <a:bodyPr/>
          <a:lstStyle/>
          <a:p>
            <a:fld id="{CD4B136A-AEFB-485A-A7E7-FF62320E8027}"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Papers</a:t>
            </a:r>
            <a:r>
              <a:rPr lang="en-US" baseline="0" dirty="0" smtClean="0"/>
              <a:t> available for audience – answer questions as discussant allows for such.</a:t>
            </a:r>
            <a:endParaRPr lang="en-US"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24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Amanda </a:t>
            </a:r>
            <a:r>
              <a:rPr lang="en-US" sz="1200" kern="1200" dirty="0" smtClean="0">
                <a:solidFill>
                  <a:schemeClr val="tx1"/>
                </a:solidFill>
                <a:latin typeface="+mn-lt"/>
                <a:ea typeface="+mn-ea"/>
                <a:cs typeface="+mn-cs"/>
              </a:rPr>
              <a:t>- Using the cultural perspective from Hoy and </a:t>
            </a:r>
            <a:r>
              <a:rPr lang="en-US" sz="1200" kern="1200" dirty="0" err="1" smtClean="0">
                <a:solidFill>
                  <a:schemeClr val="tx1"/>
                </a:solidFill>
                <a:latin typeface="+mn-lt"/>
                <a:ea typeface="+mn-ea"/>
                <a:cs typeface="+mn-cs"/>
              </a:rPr>
              <a:t>Miskel’s</a:t>
            </a:r>
            <a:r>
              <a:rPr lang="en-US" sz="1200" kern="1200" dirty="0" smtClean="0">
                <a:solidFill>
                  <a:schemeClr val="tx1"/>
                </a:solidFill>
                <a:latin typeface="+mn-lt"/>
                <a:ea typeface="+mn-ea"/>
                <a:cs typeface="+mn-cs"/>
              </a:rPr>
              <a:t> organizational health, this research focused on this urban high school in the Southeastern United State</a:t>
            </a:r>
            <a:r>
              <a:rPr lang="en-US" sz="1200" kern="1200" baseline="0" dirty="0" smtClean="0">
                <a:solidFill>
                  <a:schemeClr val="tx1"/>
                </a:solidFill>
                <a:latin typeface="+mn-lt"/>
                <a:ea typeface="+mn-ea"/>
                <a:cs typeface="+mn-cs"/>
              </a:rPr>
              <a:t>s </a:t>
            </a:r>
            <a:r>
              <a:rPr lang="en-US" sz="1200" kern="1200" dirty="0" smtClean="0">
                <a:solidFill>
                  <a:schemeClr val="tx1"/>
                </a:solidFill>
                <a:latin typeface="+mn-lt"/>
                <a:ea typeface="+mn-ea"/>
                <a:cs typeface="+mn-cs"/>
              </a:rPr>
              <a:t>with a student population of approximately 920.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the summer of 2008, a volunteer faculty task</a:t>
            </a:r>
            <a:r>
              <a:rPr lang="en-US" sz="1200" kern="1200" baseline="0" dirty="0" smtClean="0">
                <a:solidFill>
                  <a:schemeClr val="tx1"/>
                </a:solidFill>
                <a:latin typeface="+mn-lt"/>
                <a:ea typeface="+mn-ea"/>
                <a:cs typeface="+mn-cs"/>
              </a:rPr>
              <a:t> force at was formed to study this perceived climate crisis at what we will call Southeastern High School. They selected </a:t>
            </a:r>
            <a:r>
              <a:rPr lang="en-US" sz="1200" kern="1200" dirty="0" smtClean="0">
                <a:solidFill>
                  <a:schemeClr val="tx1"/>
                </a:solidFill>
                <a:latin typeface="+mn-lt"/>
                <a:ea typeface="+mn-ea"/>
                <a:cs typeface="+mn-cs"/>
              </a:rPr>
              <a:t>the Organizational Climate Index, a combination of the Organizational Health Index and Organizational Climate Description Questionnaire, to measure their school health. The OCI involves four dimensions, collegial leadership, professional</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teacher behavior, achievement press for students, and environmental</a:t>
            </a:r>
            <a:r>
              <a:rPr lang="en-US" sz="1200" kern="1200" baseline="0" dirty="0" smtClean="0">
                <a:solidFill>
                  <a:schemeClr val="tx1"/>
                </a:solidFill>
                <a:latin typeface="+mn-lt"/>
                <a:ea typeface="+mn-ea"/>
                <a:cs typeface="+mn-cs"/>
              </a:rPr>
              <a:t> press</a:t>
            </a:r>
            <a:r>
              <a:rPr lang="en-U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CD4B136A-AEFB-485A-A7E7-FF62320E802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kern="1200" dirty="0" smtClean="0">
                <a:solidFill>
                  <a:schemeClr val="tx1"/>
                </a:solidFill>
                <a:latin typeface="+mn-lt"/>
                <a:ea typeface="+mn-ea"/>
                <a:cs typeface="+mn-cs"/>
              </a:rPr>
              <a:t>Amanda </a:t>
            </a:r>
            <a:r>
              <a:rPr lang="en-US" sz="1400" kern="1200" dirty="0" smtClean="0">
                <a:solidFill>
                  <a:schemeClr val="tx1"/>
                </a:solidFill>
                <a:latin typeface="+mn-lt"/>
                <a:ea typeface="+mn-ea"/>
                <a:cs typeface="+mn-cs"/>
              </a:rPr>
              <a:t>– This instrument</a:t>
            </a:r>
            <a:r>
              <a:rPr lang="en-US" sz="1400" kern="1200" baseline="0" dirty="0" smtClean="0">
                <a:solidFill>
                  <a:schemeClr val="tx1"/>
                </a:solidFill>
                <a:latin typeface="+mn-lt"/>
                <a:ea typeface="+mn-ea"/>
                <a:cs typeface="+mn-cs"/>
              </a:rPr>
              <a:t> is a 30 item, </a:t>
            </a:r>
            <a:r>
              <a:rPr lang="en-US" sz="1400" kern="1200" baseline="0" dirty="0" err="1" smtClean="0">
                <a:solidFill>
                  <a:schemeClr val="tx1"/>
                </a:solidFill>
                <a:latin typeface="+mn-lt"/>
                <a:ea typeface="+mn-ea"/>
                <a:cs typeface="+mn-cs"/>
              </a:rPr>
              <a:t>Likert</a:t>
            </a:r>
            <a:r>
              <a:rPr lang="en-US" sz="1400" kern="1200" baseline="0" dirty="0" smtClean="0">
                <a:solidFill>
                  <a:schemeClr val="tx1"/>
                </a:solidFill>
                <a:latin typeface="+mn-lt"/>
                <a:ea typeface="+mn-ea"/>
                <a:cs typeface="+mn-cs"/>
              </a:rPr>
              <a:t>-type scale developed by Hoy, Smith, and </a:t>
            </a:r>
            <a:r>
              <a:rPr lang="en-US" sz="1400" kern="1200" baseline="0" dirty="0" err="1" smtClean="0">
                <a:solidFill>
                  <a:schemeClr val="tx1"/>
                </a:solidFill>
                <a:latin typeface="+mn-lt"/>
                <a:ea typeface="+mn-ea"/>
                <a:cs typeface="+mn-cs"/>
              </a:rPr>
              <a:t>Sweetland</a:t>
            </a:r>
            <a:r>
              <a:rPr lang="en-US" sz="1400" kern="1200" baseline="0" dirty="0" smtClean="0">
                <a:solidFill>
                  <a:schemeClr val="tx1"/>
                </a:solidFill>
                <a:latin typeface="+mn-lt"/>
                <a:ea typeface="+mn-ea"/>
                <a:cs typeface="+mn-cs"/>
              </a:rPr>
              <a:t> in 2002. </a:t>
            </a:r>
            <a:r>
              <a:rPr lang="en-US" sz="1400" kern="1200" dirty="0" smtClean="0">
                <a:solidFill>
                  <a:schemeClr val="tx1"/>
                </a:solidFill>
                <a:latin typeface="+mn-lt"/>
                <a:ea typeface="+mn-ea"/>
                <a:cs typeface="+mn-cs"/>
              </a:rPr>
              <a:t>The principal and leadership team of the school used data from the</a:t>
            </a:r>
            <a:r>
              <a:rPr lang="en-US" sz="1400" kern="1200" baseline="0" dirty="0" smtClean="0">
                <a:solidFill>
                  <a:schemeClr val="tx1"/>
                </a:solidFill>
                <a:latin typeface="+mn-lt"/>
                <a:ea typeface="+mn-ea"/>
                <a:cs typeface="+mn-cs"/>
              </a:rPr>
              <a:t> OCI </a:t>
            </a:r>
            <a:r>
              <a:rPr lang="en-US" sz="1400" kern="1200" dirty="0" smtClean="0">
                <a:solidFill>
                  <a:schemeClr val="tx1"/>
                </a:solidFill>
                <a:latin typeface="+mn-lt"/>
                <a:ea typeface="+mn-ea"/>
                <a:cs typeface="+mn-cs"/>
              </a:rPr>
              <a:t>to evaluate climate and create an action plan for addressing concerns identified.</a:t>
            </a:r>
            <a:endParaRPr lang="en-US" sz="1400"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 Julie </a:t>
            </a:r>
            <a:r>
              <a:rPr lang="en-US" dirty="0" smtClean="0"/>
              <a:t>– The OCI instrument</a:t>
            </a:r>
            <a:r>
              <a:rPr lang="en-US" baseline="0" dirty="0" smtClean="0"/>
              <a:t> is made up of four subscales or dimensions.  Collegial leadership refers to how the principal interacts with the teachers and staff.  A collegial leader is friendly, supportive, and open with his colleagues, while maintaining specific standards and expectations.  This dimensions focuses on principal and teacher interactions.</a:t>
            </a:r>
            <a:endParaRPr lang="en-US"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Julie</a:t>
            </a:r>
            <a:r>
              <a:rPr lang="en-US" dirty="0" smtClean="0"/>
              <a:t> – The second</a:t>
            </a:r>
            <a:r>
              <a:rPr lang="en-US" baseline="0" dirty="0" smtClean="0"/>
              <a:t> area measured by the OCI is professional teacher behavior.  Teachers who are professional demonstrate respect for colleagues, and commitment to students and their achievement.  They are cooperative and supportive of their colleagues.  This dimension considers how teachers interact with each other.</a:t>
            </a:r>
            <a:endParaRPr lang="en-US"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Julie</a:t>
            </a:r>
            <a:r>
              <a:rPr lang="en-US" dirty="0" smtClean="0"/>
              <a:t> –</a:t>
            </a:r>
            <a:r>
              <a:rPr lang="en-US" baseline="0" dirty="0" smtClean="0"/>
              <a:t> Achievement Press is the third dimension of the OCI.  It is also called Academic Press and describes the school’s academic expectations for students.  Do teachers, parents and principals encourage students to do their best and maintain high expectations for success?  Do students work hard to achieve good grades?  Does the school celebrate academic achievement?</a:t>
            </a:r>
            <a:endParaRPr lang="en-US"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Julie</a:t>
            </a:r>
            <a:r>
              <a:rPr lang="en-US" dirty="0" smtClean="0"/>
              <a:t>– Hoy, Smith and Sweetland define</a:t>
            </a:r>
            <a:r>
              <a:rPr lang="en-US" baseline="0" dirty="0" smtClean="0"/>
              <a:t> environmental press as how much influence a few parents or community members have over the organization’s decisions and policies.  If outside forces exert more pressure, then faculty feel unprotected and put on the defensive.  This dimension of the OCI measures the relationship between the school and its community.  So, if a school has high environmental press, they perceived themselves as vulnerable to the community and lacking control of policies and decision making.  In turn, schools with low environmental press, feel protected from outside pressure and have a healthier </a:t>
            </a:r>
            <a:r>
              <a:rPr lang="en-US" baseline="0" smtClean="0"/>
              <a:t>school climate.</a:t>
            </a:r>
            <a:endParaRPr lang="en-US"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Julie </a:t>
            </a:r>
            <a:r>
              <a:rPr lang="en-US" dirty="0" smtClean="0"/>
              <a:t>- In the fall of 2008, the OCI was</a:t>
            </a:r>
            <a:r>
              <a:rPr lang="en-US" baseline="0" dirty="0" smtClean="0"/>
              <a:t> administered to the faculty as part of a regularly scheduled faculty meeting. The results, although disappointing for the faculty, confirmed their concerns about the school’s climate.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dirty="0" smtClean="0">
                <a:latin typeface="Comic Sans MS" pitchFamily="66" charset="0"/>
              </a:rPr>
              <a:t>Collegial</a:t>
            </a:r>
            <a:r>
              <a:rPr lang="en-US" sz="1200" b="1" i="0" baseline="0" dirty="0" smtClean="0">
                <a:latin typeface="Comic Sans MS" pitchFamily="66" charset="0"/>
              </a:rPr>
              <a:t> Leadership  </a:t>
            </a:r>
            <a:r>
              <a:rPr lang="en-US" sz="1200" b="1" i="1" baseline="0" dirty="0" smtClean="0">
                <a:latin typeface="Comic Sans MS" pitchFamily="66" charset="0"/>
              </a:rPr>
              <a:t>-  </a:t>
            </a:r>
            <a:r>
              <a:rPr lang="en-US" sz="1200" b="0" i="0" baseline="0" dirty="0" smtClean="0">
                <a:latin typeface="Comic Sans MS" pitchFamily="66" charset="0"/>
              </a:rPr>
              <a:t>With a score of 480 Southeast High is very close to the mean of the schools in the normative sample.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omic Sans MS" pitchFamily="66" charset="0"/>
              </a:rPr>
              <a:t>For </a:t>
            </a:r>
            <a:r>
              <a:rPr lang="en-US" sz="1200" b="1" dirty="0" smtClean="0">
                <a:latin typeface="Comic Sans MS" pitchFamily="66" charset="0"/>
              </a:rPr>
              <a:t>Professional</a:t>
            </a:r>
            <a:r>
              <a:rPr lang="en-US" sz="1200" b="1" baseline="0" dirty="0" smtClean="0">
                <a:latin typeface="Comic Sans MS" pitchFamily="66" charset="0"/>
              </a:rPr>
              <a:t> Teacher Behavior</a:t>
            </a:r>
            <a:r>
              <a:rPr lang="en-US" sz="1200" baseline="0" dirty="0" smtClean="0">
                <a:latin typeface="Comic Sans MS" pitchFamily="66" charset="0"/>
              </a:rPr>
              <a:t>, with a score 329, which is </a:t>
            </a:r>
            <a:r>
              <a:rPr lang="en-US" sz="1200" dirty="0" smtClean="0">
                <a:latin typeface="Comic Sans MS" pitchFamily="66" charset="0"/>
              </a:rPr>
              <a:t>more than one and a half standard deviations below the mean, the school is in the bottom 10 % of the sample of high schools that made up the normative sample.  Schools like this have unusually low levels of collegial support, commitment to students, and respect for collegial competence.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omic Sans MS" pitchFamily="66" charset="0"/>
              </a:rPr>
              <a:t>The 370 on </a:t>
            </a:r>
            <a:r>
              <a:rPr lang="en-US" sz="1200" b="1" dirty="0" smtClean="0">
                <a:latin typeface="Comic Sans MS" pitchFamily="66" charset="0"/>
              </a:rPr>
              <a:t>Achievement Press</a:t>
            </a:r>
            <a:r>
              <a:rPr lang="en-US" sz="1200" dirty="0" smtClean="0">
                <a:latin typeface="Comic Sans MS" pitchFamily="66" charset="0"/>
              </a:rPr>
              <a:t>, more than one standard deviation below the mean, puts the school in the bottom 14% of schools that made up the sample. This indicates that teachers do not set high but achievable standards for their students; neither students nor teachers respect the academic success of the students. </a:t>
            </a:r>
          </a:p>
          <a:p>
            <a:endParaRPr lang="en-US" sz="1200" b="1" i="1" baseline="0" dirty="0" smtClean="0">
              <a:latin typeface="Comic Sans MS" pitchFamily="66" charset="0"/>
            </a:endParaRPr>
          </a:p>
          <a:p>
            <a:r>
              <a:rPr lang="en-US" sz="1200" b="1" i="0" baseline="0" dirty="0" smtClean="0">
                <a:latin typeface="Comic Sans MS" pitchFamily="66" charset="0"/>
              </a:rPr>
              <a:t>Environmental Press </a:t>
            </a:r>
            <a:r>
              <a:rPr lang="en-US" sz="1200" b="1" i="1" baseline="0" dirty="0" smtClean="0">
                <a:latin typeface="Comic Sans MS" pitchFamily="66" charset="0"/>
              </a:rPr>
              <a:t>– </a:t>
            </a:r>
            <a:r>
              <a:rPr lang="en-US" sz="1200" b="0" i="0" baseline="0" dirty="0" smtClean="0">
                <a:latin typeface="Comic Sans MS" pitchFamily="66" charset="0"/>
              </a:rPr>
              <a:t>The score of 488 was very close to the mean score of the sample, meaning that almost 50% of schools responded in a similar manner. </a:t>
            </a:r>
            <a:endParaRPr lang="en-US" b="1" i="1" dirty="0"/>
          </a:p>
        </p:txBody>
      </p:sp>
      <p:sp>
        <p:nvSpPr>
          <p:cNvPr id="4" name="Slide Number Placeholder 3"/>
          <p:cNvSpPr>
            <a:spLocks noGrp="1"/>
          </p:cNvSpPr>
          <p:nvPr>
            <p:ph type="sldNum" sz="quarter" idx="10"/>
          </p:nvPr>
        </p:nvSpPr>
        <p:spPr/>
        <p:txBody>
          <a:bodyPr/>
          <a:lstStyle/>
          <a:p>
            <a:fld id="{CD4B136A-AEFB-485A-A7E7-FF62320E802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0E4F1C-4CCC-4852-AA24-01B2A1E35196}" type="datetime1">
              <a:rPr lang="en-US" smtClean="0"/>
              <a:pPr/>
              <a:t>3/14/2012</a:t>
            </a:fld>
            <a:endParaRPr lang="en-US" dirty="0"/>
          </a:p>
        </p:txBody>
      </p:sp>
      <p:sp>
        <p:nvSpPr>
          <p:cNvPr id="5" name="Footer Placeholder 4"/>
          <p:cNvSpPr>
            <a:spLocks noGrp="1"/>
          </p:cNvSpPr>
          <p:nvPr>
            <p:ph type="ftr" sz="quarter" idx="11"/>
          </p:nvPr>
        </p:nvSpPr>
        <p:spPr/>
        <p:txBody>
          <a:bodyPr/>
          <a:lstStyle/>
          <a:p>
            <a:r>
              <a:rPr lang="en-US" dirty="0" smtClean="0"/>
              <a:t>The University of Alabama</a:t>
            </a:r>
            <a:endParaRPr lang="en-US" dirty="0"/>
          </a:p>
        </p:txBody>
      </p:sp>
      <p:sp>
        <p:nvSpPr>
          <p:cNvPr id="6" name="Slide Number Placeholder 5"/>
          <p:cNvSpPr>
            <a:spLocks noGrp="1"/>
          </p:cNvSpPr>
          <p:nvPr>
            <p:ph type="sldNum" sz="quarter" idx="12"/>
          </p:nvPr>
        </p:nvSpPr>
        <p:spPr/>
        <p:txBody>
          <a:bodyPr/>
          <a:lstStyle/>
          <a:p>
            <a:fld id="{17738231-5391-4ADF-8F62-E00D67FC929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00D16-43BB-4E46-9CD9-918D0745E530}" type="datetime1">
              <a:rPr lang="en-US" smtClean="0"/>
              <a:pPr/>
              <a:t>3/14/2012</a:t>
            </a:fld>
            <a:endParaRPr lang="en-US" dirty="0"/>
          </a:p>
        </p:txBody>
      </p:sp>
      <p:sp>
        <p:nvSpPr>
          <p:cNvPr id="5" name="Footer Placeholder 4"/>
          <p:cNvSpPr>
            <a:spLocks noGrp="1"/>
          </p:cNvSpPr>
          <p:nvPr>
            <p:ph type="ftr" sz="quarter" idx="11"/>
          </p:nvPr>
        </p:nvSpPr>
        <p:spPr/>
        <p:txBody>
          <a:bodyPr/>
          <a:lstStyle/>
          <a:p>
            <a:r>
              <a:rPr lang="en-US" dirty="0" smtClean="0"/>
              <a:t>The University of Alabama</a:t>
            </a:r>
            <a:endParaRPr lang="en-US" dirty="0"/>
          </a:p>
        </p:txBody>
      </p:sp>
      <p:sp>
        <p:nvSpPr>
          <p:cNvPr id="6" name="Slide Number Placeholder 5"/>
          <p:cNvSpPr>
            <a:spLocks noGrp="1"/>
          </p:cNvSpPr>
          <p:nvPr>
            <p:ph type="sldNum" sz="quarter" idx="12"/>
          </p:nvPr>
        </p:nvSpPr>
        <p:spPr/>
        <p:txBody>
          <a:bodyPr/>
          <a:lstStyle/>
          <a:p>
            <a:fld id="{17738231-5391-4ADF-8F62-E00D67FC929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6304E-8789-4D36-A4C7-AE0746C445FE}" type="datetime1">
              <a:rPr lang="en-US" smtClean="0"/>
              <a:pPr/>
              <a:t>3/14/2012</a:t>
            </a:fld>
            <a:endParaRPr lang="en-US" dirty="0"/>
          </a:p>
        </p:txBody>
      </p:sp>
      <p:sp>
        <p:nvSpPr>
          <p:cNvPr id="5" name="Footer Placeholder 4"/>
          <p:cNvSpPr>
            <a:spLocks noGrp="1"/>
          </p:cNvSpPr>
          <p:nvPr>
            <p:ph type="ftr" sz="quarter" idx="11"/>
          </p:nvPr>
        </p:nvSpPr>
        <p:spPr/>
        <p:txBody>
          <a:bodyPr/>
          <a:lstStyle/>
          <a:p>
            <a:r>
              <a:rPr lang="en-US" dirty="0" smtClean="0"/>
              <a:t>The University of Alabama</a:t>
            </a:r>
            <a:endParaRPr lang="en-US" dirty="0"/>
          </a:p>
        </p:txBody>
      </p:sp>
      <p:sp>
        <p:nvSpPr>
          <p:cNvPr id="6" name="Slide Number Placeholder 5"/>
          <p:cNvSpPr>
            <a:spLocks noGrp="1"/>
          </p:cNvSpPr>
          <p:nvPr>
            <p:ph type="sldNum" sz="quarter" idx="12"/>
          </p:nvPr>
        </p:nvSpPr>
        <p:spPr/>
        <p:txBody>
          <a:bodyPr/>
          <a:lstStyle/>
          <a:p>
            <a:fld id="{17738231-5391-4ADF-8F62-E00D67FC929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315200" cy="1143000"/>
          </a:xfrm>
        </p:spPr>
        <p:txBody>
          <a:bodyPr>
            <a:normAutofit/>
          </a:bodyPr>
          <a:lstStyle>
            <a:lvl1pPr>
              <a:defRPr sz="3400" b="1">
                <a:solidFill>
                  <a:schemeClr val="accent2"/>
                </a:solidFill>
                <a:latin typeface="Comic Sans MS"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7315200" cy="4800600"/>
          </a:xfrm>
        </p:spPr>
        <p:txBody>
          <a:bodyPr/>
          <a:lstStyle>
            <a:lvl1pPr>
              <a:buSzPct val="85000"/>
              <a:buFont typeface="Wingdings 2" pitchFamily="18" charset="2"/>
              <a:buChar char="²"/>
              <a:defRPr/>
            </a:lvl1pPr>
            <a:lvl2pPr>
              <a:buFont typeface="Wingdings" pitchFamily="2" charset="2"/>
              <a:buChar char="w"/>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050" name="Picture 2"/>
          <p:cNvPicPr>
            <a:picLocks noChangeAspect="1" noChangeArrowheads="1"/>
          </p:cNvPicPr>
          <p:nvPr userDrawn="1"/>
        </p:nvPicPr>
        <p:blipFill>
          <a:blip r:embed="rId2" cstate="print"/>
          <a:srcRect/>
          <a:stretch>
            <a:fillRect/>
          </a:stretch>
        </p:blipFill>
        <p:spPr bwMode="auto">
          <a:xfrm>
            <a:off x="0" y="0"/>
            <a:ext cx="1143000" cy="6858000"/>
          </a:xfrm>
          <a:prstGeom prst="rect">
            <a:avLst/>
          </a:prstGeom>
          <a:noFill/>
          <a:ln w="9525">
            <a:noFill/>
            <a:miter lim="800000"/>
            <a:headEnd/>
            <a:tailEnd/>
          </a:ln>
          <a:effectLst/>
        </p:spPr>
      </p:pic>
      <p:sp>
        <p:nvSpPr>
          <p:cNvPr id="6" name="TextBox 5"/>
          <p:cNvSpPr txBox="1"/>
          <p:nvPr userDrawn="1"/>
        </p:nvSpPr>
        <p:spPr>
          <a:xfrm rot="16200000">
            <a:off x="-1940867" y="2976891"/>
            <a:ext cx="4953000" cy="523220"/>
          </a:xfrm>
          <a:prstGeom prst="rect">
            <a:avLst/>
          </a:prstGeom>
          <a:solidFill>
            <a:schemeClr val="bg1"/>
          </a:solidFill>
          <a:ln w="28575" cap="rnd">
            <a:solidFill>
              <a:schemeClr val="accent2"/>
            </a:solidFill>
            <a:bevel/>
          </a:ln>
        </p:spPr>
        <p:txBody>
          <a:bodyPr wrap="square" rtlCol="0">
            <a:spAutoFit/>
          </a:bodyPr>
          <a:lstStyle/>
          <a:p>
            <a:pPr algn="ctr"/>
            <a:r>
              <a:rPr lang="en-US" sz="2800" b="1" i="0" dirty="0" smtClean="0">
                <a:solidFill>
                  <a:schemeClr val="accent2"/>
                </a:solidFill>
                <a:effectLst>
                  <a:outerShdw blurRad="38100" dist="38100" dir="2700000" algn="tl">
                    <a:srgbClr val="000000">
                      <a:alpha val="43137"/>
                    </a:srgbClr>
                  </a:outerShdw>
                </a:effectLst>
                <a:latin typeface="Harrington" pitchFamily="82" charset="0"/>
              </a:rPr>
              <a:t>The University of Alabama</a:t>
            </a:r>
            <a:endParaRPr lang="en-US" sz="2800" b="1" i="0" dirty="0">
              <a:solidFill>
                <a:schemeClr val="accent2"/>
              </a:solidFill>
              <a:effectLst>
                <a:outerShdw blurRad="38100" dist="38100" dir="2700000" algn="tl">
                  <a:srgbClr val="000000">
                    <a:alpha val="43137"/>
                  </a:srgbClr>
                </a:outerShdw>
              </a:effectLst>
              <a:latin typeface="Harrington" pitchFamily="82"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2B0F7-8814-4EBC-990C-5458A64F989A}" type="datetime1">
              <a:rPr lang="en-US" smtClean="0"/>
              <a:pPr/>
              <a:t>3/14/2012</a:t>
            </a:fld>
            <a:endParaRPr lang="en-US" dirty="0"/>
          </a:p>
        </p:txBody>
      </p:sp>
      <p:sp>
        <p:nvSpPr>
          <p:cNvPr id="5" name="Footer Placeholder 4"/>
          <p:cNvSpPr>
            <a:spLocks noGrp="1"/>
          </p:cNvSpPr>
          <p:nvPr>
            <p:ph type="ftr" sz="quarter" idx="11"/>
          </p:nvPr>
        </p:nvSpPr>
        <p:spPr/>
        <p:txBody>
          <a:bodyPr/>
          <a:lstStyle/>
          <a:p>
            <a:r>
              <a:rPr lang="en-US" dirty="0" smtClean="0"/>
              <a:t>The University of Alabama</a:t>
            </a:r>
            <a:endParaRPr lang="en-US" dirty="0"/>
          </a:p>
        </p:txBody>
      </p:sp>
      <p:sp>
        <p:nvSpPr>
          <p:cNvPr id="6" name="Slide Number Placeholder 5"/>
          <p:cNvSpPr>
            <a:spLocks noGrp="1"/>
          </p:cNvSpPr>
          <p:nvPr>
            <p:ph type="sldNum" sz="quarter" idx="12"/>
          </p:nvPr>
        </p:nvSpPr>
        <p:spPr/>
        <p:txBody>
          <a:bodyPr/>
          <a:lstStyle/>
          <a:p>
            <a:fld id="{17738231-5391-4ADF-8F62-E00D67FC929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DA0B2-A7B3-49A8-9142-BFCAFC4D0BDD}" type="datetime1">
              <a:rPr lang="en-US" smtClean="0"/>
              <a:pPr/>
              <a:t>3/14/2012</a:t>
            </a:fld>
            <a:endParaRPr lang="en-US" dirty="0"/>
          </a:p>
        </p:txBody>
      </p:sp>
      <p:sp>
        <p:nvSpPr>
          <p:cNvPr id="6" name="Footer Placeholder 5"/>
          <p:cNvSpPr>
            <a:spLocks noGrp="1"/>
          </p:cNvSpPr>
          <p:nvPr>
            <p:ph type="ftr" sz="quarter" idx="11"/>
          </p:nvPr>
        </p:nvSpPr>
        <p:spPr/>
        <p:txBody>
          <a:bodyPr/>
          <a:lstStyle/>
          <a:p>
            <a:r>
              <a:rPr lang="en-US" dirty="0" smtClean="0"/>
              <a:t>The University of Alabama</a:t>
            </a:r>
            <a:endParaRPr lang="en-US" dirty="0"/>
          </a:p>
        </p:txBody>
      </p:sp>
      <p:sp>
        <p:nvSpPr>
          <p:cNvPr id="7" name="Slide Number Placeholder 6"/>
          <p:cNvSpPr>
            <a:spLocks noGrp="1"/>
          </p:cNvSpPr>
          <p:nvPr>
            <p:ph type="sldNum" sz="quarter" idx="12"/>
          </p:nvPr>
        </p:nvSpPr>
        <p:spPr/>
        <p:txBody>
          <a:bodyPr/>
          <a:lstStyle/>
          <a:p>
            <a:fld id="{17738231-5391-4ADF-8F62-E00D67FC929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BB7862-D121-4F91-8E81-D552942E63FD}" type="datetime1">
              <a:rPr lang="en-US" smtClean="0"/>
              <a:pPr/>
              <a:t>3/14/2012</a:t>
            </a:fld>
            <a:endParaRPr lang="en-US" dirty="0"/>
          </a:p>
        </p:txBody>
      </p:sp>
      <p:sp>
        <p:nvSpPr>
          <p:cNvPr id="8" name="Footer Placeholder 7"/>
          <p:cNvSpPr>
            <a:spLocks noGrp="1"/>
          </p:cNvSpPr>
          <p:nvPr>
            <p:ph type="ftr" sz="quarter" idx="11"/>
          </p:nvPr>
        </p:nvSpPr>
        <p:spPr/>
        <p:txBody>
          <a:bodyPr/>
          <a:lstStyle/>
          <a:p>
            <a:r>
              <a:rPr lang="en-US" dirty="0" smtClean="0"/>
              <a:t>The University of Alabama</a:t>
            </a:r>
            <a:endParaRPr lang="en-US" dirty="0"/>
          </a:p>
        </p:txBody>
      </p:sp>
      <p:sp>
        <p:nvSpPr>
          <p:cNvPr id="9" name="Slide Number Placeholder 8"/>
          <p:cNvSpPr>
            <a:spLocks noGrp="1"/>
          </p:cNvSpPr>
          <p:nvPr>
            <p:ph type="sldNum" sz="quarter" idx="12"/>
          </p:nvPr>
        </p:nvSpPr>
        <p:spPr/>
        <p:txBody>
          <a:bodyPr/>
          <a:lstStyle/>
          <a:p>
            <a:fld id="{17738231-5391-4ADF-8F62-E00D67FC929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D63D7E-085B-476C-8FBB-5B89019C199E}" type="datetime1">
              <a:rPr lang="en-US" smtClean="0"/>
              <a:pPr/>
              <a:t>3/14/2012</a:t>
            </a:fld>
            <a:endParaRPr lang="en-US" dirty="0"/>
          </a:p>
        </p:txBody>
      </p:sp>
      <p:sp>
        <p:nvSpPr>
          <p:cNvPr id="4" name="Footer Placeholder 3"/>
          <p:cNvSpPr>
            <a:spLocks noGrp="1"/>
          </p:cNvSpPr>
          <p:nvPr>
            <p:ph type="ftr" sz="quarter" idx="11"/>
          </p:nvPr>
        </p:nvSpPr>
        <p:spPr/>
        <p:txBody>
          <a:bodyPr/>
          <a:lstStyle/>
          <a:p>
            <a:r>
              <a:rPr lang="en-US" dirty="0" smtClean="0"/>
              <a:t>The University of Alabama</a:t>
            </a:r>
            <a:endParaRPr lang="en-US" dirty="0"/>
          </a:p>
        </p:txBody>
      </p:sp>
      <p:sp>
        <p:nvSpPr>
          <p:cNvPr id="5" name="Slide Number Placeholder 4"/>
          <p:cNvSpPr>
            <a:spLocks noGrp="1"/>
          </p:cNvSpPr>
          <p:nvPr>
            <p:ph type="sldNum" sz="quarter" idx="12"/>
          </p:nvPr>
        </p:nvSpPr>
        <p:spPr/>
        <p:txBody>
          <a:bodyPr/>
          <a:lstStyle/>
          <a:p>
            <a:fld id="{17738231-5391-4ADF-8F62-E00D67FC929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9D5D0-7E01-4DCC-A4FC-6020E0FC6EC5}" type="datetime1">
              <a:rPr lang="en-US" smtClean="0"/>
              <a:pPr/>
              <a:t>3/14/2012</a:t>
            </a:fld>
            <a:endParaRPr lang="en-US" dirty="0"/>
          </a:p>
        </p:txBody>
      </p:sp>
      <p:sp>
        <p:nvSpPr>
          <p:cNvPr id="3" name="Footer Placeholder 2"/>
          <p:cNvSpPr>
            <a:spLocks noGrp="1"/>
          </p:cNvSpPr>
          <p:nvPr>
            <p:ph type="ftr" sz="quarter" idx="11"/>
          </p:nvPr>
        </p:nvSpPr>
        <p:spPr/>
        <p:txBody>
          <a:bodyPr/>
          <a:lstStyle/>
          <a:p>
            <a:r>
              <a:rPr lang="en-US" dirty="0" smtClean="0"/>
              <a:t>The University of Alabama</a:t>
            </a:r>
            <a:endParaRPr lang="en-US" dirty="0"/>
          </a:p>
        </p:txBody>
      </p:sp>
      <p:sp>
        <p:nvSpPr>
          <p:cNvPr id="4" name="Slide Number Placeholder 3"/>
          <p:cNvSpPr>
            <a:spLocks noGrp="1"/>
          </p:cNvSpPr>
          <p:nvPr>
            <p:ph type="sldNum" sz="quarter" idx="12"/>
          </p:nvPr>
        </p:nvSpPr>
        <p:spPr/>
        <p:txBody>
          <a:bodyPr/>
          <a:lstStyle/>
          <a:p>
            <a:fld id="{17738231-5391-4ADF-8F62-E00D67FC929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85851C-ECD1-4B38-94C8-9BEC763523E6}" type="datetime1">
              <a:rPr lang="en-US" smtClean="0"/>
              <a:pPr/>
              <a:t>3/14/2012</a:t>
            </a:fld>
            <a:endParaRPr lang="en-US" dirty="0"/>
          </a:p>
        </p:txBody>
      </p:sp>
      <p:sp>
        <p:nvSpPr>
          <p:cNvPr id="6" name="Footer Placeholder 5"/>
          <p:cNvSpPr>
            <a:spLocks noGrp="1"/>
          </p:cNvSpPr>
          <p:nvPr>
            <p:ph type="ftr" sz="quarter" idx="11"/>
          </p:nvPr>
        </p:nvSpPr>
        <p:spPr/>
        <p:txBody>
          <a:bodyPr/>
          <a:lstStyle/>
          <a:p>
            <a:r>
              <a:rPr lang="en-US" dirty="0" smtClean="0"/>
              <a:t>The University of Alabama</a:t>
            </a:r>
            <a:endParaRPr lang="en-US" dirty="0"/>
          </a:p>
        </p:txBody>
      </p:sp>
      <p:sp>
        <p:nvSpPr>
          <p:cNvPr id="7" name="Slide Number Placeholder 6"/>
          <p:cNvSpPr>
            <a:spLocks noGrp="1"/>
          </p:cNvSpPr>
          <p:nvPr>
            <p:ph type="sldNum" sz="quarter" idx="12"/>
          </p:nvPr>
        </p:nvSpPr>
        <p:spPr/>
        <p:txBody>
          <a:bodyPr/>
          <a:lstStyle/>
          <a:p>
            <a:fld id="{17738231-5391-4ADF-8F62-E00D67FC929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35C3B-A38D-4A11-8B95-53F99D5C0369}" type="datetime1">
              <a:rPr lang="en-US" smtClean="0"/>
              <a:pPr/>
              <a:t>3/14/2012</a:t>
            </a:fld>
            <a:endParaRPr lang="en-US" dirty="0"/>
          </a:p>
        </p:txBody>
      </p:sp>
      <p:sp>
        <p:nvSpPr>
          <p:cNvPr id="6" name="Footer Placeholder 5"/>
          <p:cNvSpPr>
            <a:spLocks noGrp="1"/>
          </p:cNvSpPr>
          <p:nvPr>
            <p:ph type="ftr" sz="quarter" idx="11"/>
          </p:nvPr>
        </p:nvSpPr>
        <p:spPr/>
        <p:txBody>
          <a:bodyPr/>
          <a:lstStyle/>
          <a:p>
            <a:r>
              <a:rPr lang="en-US" dirty="0" smtClean="0"/>
              <a:t>The University of Alabama</a:t>
            </a:r>
            <a:endParaRPr lang="en-US" dirty="0"/>
          </a:p>
        </p:txBody>
      </p:sp>
      <p:sp>
        <p:nvSpPr>
          <p:cNvPr id="7" name="Slide Number Placeholder 6"/>
          <p:cNvSpPr>
            <a:spLocks noGrp="1"/>
          </p:cNvSpPr>
          <p:nvPr>
            <p:ph type="sldNum" sz="quarter" idx="12"/>
          </p:nvPr>
        </p:nvSpPr>
        <p:spPr/>
        <p:txBody>
          <a:bodyPr/>
          <a:lstStyle/>
          <a:p>
            <a:fld id="{17738231-5391-4ADF-8F62-E00D67FC929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50000"/>
                <a:lumOff val="50000"/>
              </a:schemeClr>
            </a:gs>
            <a:gs pos="40000">
              <a:schemeClr val="bg1">
                <a:tint val="45000"/>
                <a:shade val="99000"/>
                <a:satMod val="350000"/>
              </a:schemeClr>
            </a:gs>
            <a:gs pos="100000">
              <a:schemeClr val="bg1">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A274A-131D-44BA-9408-C667D0D4BA30}" type="datetime1">
              <a:rPr lang="en-US" smtClean="0"/>
              <a:pPr/>
              <a:t>3/14/2012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The University of Alabama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38231-5391-4ADF-8F62-E00D67FC929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The University of Alabama</a:t>
            </a:r>
            <a:endParaRPr lang="en-US" dirty="0"/>
          </a:p>
        </p:txBody>
      </p:sp>
      <p:pic>
        <p:nvPicPr>
          <p:cNvPr id="5" name="Picture 2"/>
          <p:cNvPicPr>
            <a:picLocks noChangeAspect="1" noChangeArrowheads="1"/>
          </p:cNvPicPr>
          <p:nvPr/>
        </p:nvPicPr>
        <p:blipFill>
          <a:blip r:embed="rId3" cstate="print"/>
          <a:srcRect/>
          <a:stretch>
            <a:fillRect/>
          </a:stretch>
        </p:blipFill>
        <p:spPr bwMode="auto">
          <a:xfrm rot="16200000">
            <a:off x="3924300" y="1638300"/>
            <a:ext cx="1295400" cy="9144000"/>
          </a:xfrm>
          <a:prstGeom prst="rect">
            <a:avLst/>
          </a:prstGeom>
          <a:noFill/>
          <a:ln w="9525">
            <a:noFill/>
            <a:miter lim="800000"/>
            <a:headEnd/>
            <a:tailEnd/>
          </a:ln>
          <a:effectLst/>
        </p:spPr>
      </p:pic>
      <p:sp>
        <p:nvSpPr>
          <p:cNvPr id="8" name="TextBox 7"/>
          <p:cNvSpPr txBox="1"/>
          <p:nvPr/>
        </p:nvSpPr>
        <p:spPr>
          <a:xfrm>
            <a:off x="1219200" y="5791200"/>
            <a:ext cx="6477000" cy="707886"/>
          </a:xfrm>
          <a:prstGeom prst="rect">
            <a:avLst/>
          </a:prstGeom>
          <a:solidFill>
            <a:schemeClr val="bg1"/>
          </a:solidFill>
          <a:ln w="28575" cap="rnd">
            <a:solidFill>
              <a:schemeClr val="accent2"/>
            </a:solidFill>
            <a:bevel/>
          </a:ln>
        </p:spPr>
        <p:txBody>
          <a:bodyPr wrap="square" rtlCol="0">
            <a:spAutoFit/>
          </a:bodyPr>
          <a:lstStyle/>
          <a:p>
            <a:pPr algn="ctr"/>
            <a:r>
              <a:rPr lang="en-US" sz="4000" b="1" dirty="0" smtClean="0">
                <a:solidFill>
                  <a:schemeClr val="accent2"/>
                </a:solidFill>
                <a:effectLst>
                  <a:outerShdw blurRad="38100" dist="38100" dir="2700000" algn="tl">
                    <a:srgbClr val="000000">
                      <a:alpha val="43137"/>
                    </a:srgbClr>
                  </a:outerShdw>
                </a:effectLst>
                <a:latin typeface="Harrington" pitchFamily="82" charset="0"/>
              </a:rPr>
              <a:t>The University of Alabama</a:t>
            </a:r>
            <a:endParaRPr lang="en-US" sz="4000" b="1" dirty="0">
              <a:solidFill>
                <a:schemeClr val="accent2"/>
              </a:solidFill>
              <a:effectLst>
                <a:outerShdw blurRad="38100" dist="38100" dir="2700000" algn="tl">
                  <a:srgbClr val="000000">
                    <a:alpha val="43137"/>
                  </a:srgbClr>
                </a:outerShdw>
              </a:effectLst>
              <a:latin typeface="Harrington" pitchFamily="82" charset="0"/>
            </a:endParaRPr>
          </a:p>
        </p:txBody>
      </p:sp>
      <p:sp>
        <p:nvSpPr>
          <p:cNvPr id="9" name="TextBox 8"/>
          <p:cNvSpPr txBox="1"/>
          <p:nvPr/>
        </p:nvSpPr>
        <p:spPr>
          <a:xfrm>
            <a:off x="1905000" y="533400"/>
            <a:ext cx="6705600" cy="3077766"/>
          </a:xfrm>
          <a:prstGeom prst="rect">
            <a:avLst/>
          </a:prstGeom>
          <a:noFill/>
        </p:spPr>
        <p:txBody>
          <a:bodyPr wrap="square" rtlCol="0">
            <a:spAutoFit/>
          </a:bodyPr>
          <a:lstStyle/>
          <a:p>
            <a:pPr algn="ctr">
              <a:lnSpc>
                <a:spcPct val="150000"/>
              </a:lnSpc>
            </a:pPr>
            <a:r>
              <a:rPr lang="en-US" sz="3200" b="1" dirty="0" smtClean="0">
                <a:latin typeface="Comic Sans MS" pitchFamily="66" charset="0"/>
              </a:rPr>
              <a:t>Data-Driven Intervention: </a:t>
            </a:r>
          </a:p>
          <a:p>
            <a:pPr algn="ctr">
              <a:lnSpc>
                <a:spcPct val="150000"/>
              </a:lnSpc>
              <a:spcAft>
                <a:spcPts val="600"/>
              </a:spcAft>
            </a:pPr>
            <a:r>
              <a:rPr lang="en-US" sz="3200" b="1" dirty="0" smtClean="0">
                <a:latin typeface="Comic Sans MS" pitchFamily="66" charset="0"/>
              </a:rPr>
              <a:t>A High-School Case Study </a:t>
            </a:r>
          </a:p>
          <a:p>
            <a:pPr algn="ctr">
              <a:lnSpc>
                <a:spcPct val="150000"/>
              </a:lnSpc>
              <a:spcAft>
                <a:spcPts val="600"/>
              </a:spcAft>
            </a:pPr>
            <a:r>
              <a:rPr lang="en-US" sz="2800" dirty="0" smtClean="0">
                <a:latin typeface="Comic Sans MS" pitchFamily="66" charset="0"/>
              </a:rPr>
              <a:t>U.C.E.A., October 29, 2010</a:t>
            </a:r>
          </a:p>
          <a:p>
            <a:pPr algn="ctr">
              <a:lnSpc>
                <a:spcPct val="150000"/>
              </a:lnSpc>
              <a:spcBef>
                <a:spcPts val="1200"/>
              </a:spcBef>
            </a:pPr>
            <a:r>
              <a:rPr lang="en-US" sz="2400" dirty="0" smtClean="0">
                <a:latin typeface="Comic Sans MS" pitchFamily="66" charset="0"/>
              </a:rPr>
              <a:t> </a:t>
            </a:r>
            <a:endParaRPr lang="en-US" sz="2000" dirty="0">
              <a:latin typeface="Comic Sans MS" pitchFamily="66" charset="0"/>
            </a:endParaRPr>
          </a:p>
        </p:txBody>
      </p:sp>
      <p:pic>
        <p:nvPicPr>
          <p:cNvPr id="7" name="Picture 6" descr="uaseal.gif"/>
          <p:cNvPicPr>
            <a:picLocks noChangeAspect="1"/>
          </p:cNvPicPr>
          <p:nvPr/>
        </p:nvPicPr>
        <p:blipFill>
          <a:blip r:embed="rId4" cstate="print"/>
          <a:stretch>
            <a:fillRect/>
          </a:stretch>
        </p:blipFill>
        <p:spPr>
          <a:xfrm>
            <a:off x="457200" y="914400"/>
            <a:ext cx="1676400" cy="1676400"/>
          </a:xfrm>
          <a:prstGeom prst="rect">
            <a:avLst/>
          </a:prstGeom>
          <a:ln w="19050">
            <a:solidFill>
              <a:schemeClr val="tx1"/>
            </a:solidFill>
          </a:ln>
        </p:spPr>
      </p:pic>
      <p:sp>
        <p:nvSpPr>
          <p:cNvPr id="11" name="TextBox 10"/>
          <p:cNvSpPr txBox="1"/>
          <p:nvPr/>
        </p:nvSpPr>
        <p:spPr>
          <a:xfrm>
            <a:off x="914400" y="3200400"/>
            <a:ext cx="7467600" cy="1959832"/>
          </a:xfrm>
          <a:prstGeom prst="rect">
            <a:avLst/>
          </a:prstGeom>
          <a:noFill/>
        </p:spPr>
        <p:txBody>
          <a:bodyPr wrap="square" rtlCol="0">
            <a:spAutoFit/>
          </a:bodyPr>
          <a:lstStyle/>
          <a:p>
            <a:pPr algn="ctr">
              <a:lnSpc>
                <a:spcPct val="150000"/>
              </a:lnSpc>
              <a:spcBef>
                <a:spcPts val="1200"/>
              </a:spcBef>
            </a:pPr>
            <a:r>
              <a:rPr lang="en-US" sz="2800" b="1" dirty="0" smtClean="0">
                <a:solidFill>
                  <a:schemeClr val="accent2"/>
                </a:solidFill>
                <a:latin typeface="Comic Sans MS" pitchFamily="66" charset="0"/>
              </a:rPr>
              <a:t>Amanda Cassity</a:t>
            </a:r>
          </a:p>
          <a:p>
            <a:pPr algn="ctr">
              <a:lnSpc>
                <a:spcPct val="150000"/>
              </a:lnSpc>
            </a:pPr>
            <a:r>
              <a:rPr lang="en-US" sz="2800" b="1" dirty="0" smtClean="0">
                <a:solidFill>
                  <a:schemeClr val="accent2"/>
                </a:solidFill>
                <a:latin typeface="Comic Sans MS" pitchFamily="66" charset="0"/>
              </a:rPr>
              <a:t>Julie Gray</a:t>
            </a:r>
          </a:p>
          <a:p>
            <a:pPr algn="ctr">
              <a:lnSpc>
                <a:spcPct val="150000"/>
              </a:lnSpc>
            </a:pPr>
            <a:r>
              <a:rPr lang="en-US" sz="2800" b="1" dirty="0" smtClean="0">
                <a:solidFill>
                  <a:schemeClr val="accent2"/>
                </a:solidFill>
                <a:latin typeface="Comic Sans MS" pitchFamily="66" charset="0"/>
              </a:rPr>
              <a:t>C. John Tarter</a:t>
            </a:r>
            <a:endParaRPr lang="en-US" sz="2800" b="1" dirty="0">
              <a:solidFill>
                <a:schemeClr val="accent2"/>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315200" cy="838200"/>
          </a:xfrm>
        </p:spPr>
        <p:txBody>
          <a:bodyPr>
            <a:normAutofit/>
          </a:bodyPr>
          <a:lstStyle/>
          <a:p>
            <a:r>
              <a:rPr lang="en-US" sz="3200" b="1" dirty="0" smtClean="0">
                <a:latin typeface="Comic Sans MS" pitchFamily="66" charset="0"/>
              </a:rPr>
              <a:t>Clinical Intervention Strategy:</a:t>
            </a:r>
            <a:endParaRPr lang="en-US" sz="3200" b="1" dirty="0">
              <a:latin typeface="Comic Sans MS" pitchFamily="66" charset="0"/>
            </a:endParaRPr>
          </a:p>
        </p:txBody>
      </p:sp>
      <p:sp>
        <p:nvSpPr>
          <p:cNvPr id="3" name="Content Placeholder 2"/>
          <p:cNvSpPr>
            <a:spLocks noGrp="1"/>
          </p:cNvSpPr>
          <p:nvPr>
            <p:ph idx="1"/>
          </p:nvPr>
        </p:nvSpPr>
        <p:spPr>
          <a:xfrm>
            <a:off x="1447800" y="1295400"/>
            <a:ext cx="7086600" cy="4953000"/>
          </a:xfrm>
        </p:spPr>
        <p:txBody>
          <a:bodyPr>
            <a:noAutofit/>
          </a:bodyPr>
          <a:lstStyle/>
          <a:p>
            <a:pPr>
              <a:lnSpc>
                <a:spcPct val="130000"/>
              </a:lnSpc>
              <a:spcBef>
                <a:spcPts val="0"/>
              </a:spcBef>
              <a:spcAft>
                <a:spcPts val="1200"/>
              </a:spcAft>
            </a:pPr>
            <a:r>
              <a:rPr lang="en-US" sz="2500" b="1" dirty="0" smtClean="0">
                <a:latin typeface="Comic Sans MS" pitchFamily="66" charset="0"/>
              </a:rPr>
              <a:t>Diagnosis (Rationale) – </a:t>
            </a:r>
            <a:r>
              <a:rPr lang="en-US" sz="2500" dirty="0" smtClean="0">
                <a:latin typeface="Comic Sans MS" pitchFamily="66" charset="0"/>
              </a:rPr>
              <a:t>review of OCI surveys to assess climate of Southeast High School</a:t>
            </a:r>
          </a:p>
          <a:p>
            <a:pPr lvl="1">
              <a:lnSpc>
                <a:spcPct val="130000"/>
              </a:lnSpc>
              <a:spcBef>
                <a:spcPts val="0"/>
              </a:spcBef>
              <a:spcAft>
                <a:spcPts val="1200"/>
              </a:spcAft>
              <a:buFont typeface="Wingdings" pitchFamily="2" charset="2"/>
              <a:buChar char="§"/>
            </a:pPr>
            <a:r>
              <a:rPr lang="en-US" sz="2200" dirty="0" smtClean="0">
                <a:latin typeface="Comic Sans MS" pitchFamily="66" charset="0"/>
              </a:rPr>
              <a:t>Low teacher morale</a:t>
            </a:r>
          </a:p>
          <a:p>
            <a:pPr lvl="1">
              <a:lnSpc>
                <a:spcPct val="130000"/>
              </a:lnSpc>
              <a:spcBef>
                <a:spcPts val="0"/>
              </a:spcBef>
              <a:spcAft>
                <a:spcPts val="1200"/>
              </a:spcAft>
              <a:buFont typeface="Wingdings" pitchFamily="2" charset="2"/>
              <a:buChar char="§"/>
            </a:pPr>
            <a:r>
              <a:rPr lang="en-US" sz="2200" dirty="0" smtClean="0">
                <a:latin typeface="Comic Sans MS" pitchFamily="66" charset="0"/>
              </a:rPr>
              <a:t>High behavior/discipline problems</a:t>
            </a:r>
          </a:p>
          <a:p>
            <a:pPr lvl="1">
              <a:lnSpc>
                <a:spcPct val="130000"/>
              </a:lnSpc>
              <a:spcBef>
                <a:spcPts val="0"/>
              </a:spcBef>
              <a:spcAft>
                <a:spcPts val="1200"/>
              </a:spcAft>
              <a:buFont typeface="Wingdings" pitchFamily="2" charset="2"/>
              <a:buChar char="§"/>
            </a:pPr>
            <a:r>
              <a:rPr lang="en-US" sz="2200" dirty="0" smtClean="0">
                <a:latin typeface="Comic Sans MS" pitchFamily="66" charset="0"/>
              </a:rPr>
              <a:t>Underachieving students</a:t>
            </a:r>
          </a:p>
          <a:p>
            <a:pPr lvl="1">
              <a:lnSpc>
                <a:spcPct val="130000"/>
              </a:lnSpc>
              <a:spcBef>
                <a:spcPts val="0"/>
              </a:spcBef>
              <a:spcAft>
                <a:spcPts val="1200"/>
              </a:spcAft>
              <a:buFont typeface="Wingdings" pitchFamily="2" charset="2"/>
              <a:buChar char="§"/>
            </a:pPr>
            <a:r>
              <a:rPr lang="en-US" sz="2200" dirty="0" smtClean="0">
                <a:latin typeface="Comic Sans MS" pitchFamily="66" charset="0"/>
              </a:rPr>
              <a:t>Poor parent/teacher interaction</a:t>
            </a:r>
          </a:p>
          <a:p>
            <a:pPr lvl="1">
              <a:lnSpc>
                <a:spcPct val="130000"/>
              </a:lnSpc>
              <a:spcBef>
                <a:spcPts val="0"/>
              </a:spcBef>
              <a:spcAft>
                <a:spcPts val="1200"/>
              </a:spcAft>
              <a:buFont typeface="Wingdings" pitchFamily="2" charset="2"/>
              <a:buChar char="§"/>
            </a:pPr>
            <a:r>
              <a:rPr lang="en-US" sz="2200" dirty="0" smtClean="0">
                <a:latin typeface="Comic Sans MS" pitchFamily="66" charset="0"/>
              </a:rPr>
              <a:t>Lack of perceived school spirit</a:t>
            </a:r>
          </a:p>
          <a:p>
            <a:pPr lvl="1">
              <a:lnSpc>
                <a:spcPct val="130000"/>
              </a:lnSpc>
              <a:spcBef>
                <a:spcPts val="0"/>
              </a:spcBef>
              <a:spcAft>
                <a:spcPts val="1200"/>
              </a:spcAft>
              <a:buFont typeface="Wingdings" pitchFamily="2" charset="2"/>
              <a:buChar char="§"/>
            </a:pPr>
            <a:endParaRPr lang="en-US" sz="2000" dirty="0" smtClean="0">
              <a:latin typeface="Comic Sans MS" pitchFamily="66" charset="0"/>
            </a:endParaRPr>
          </a:p>
        </p:txBody>
      </p:sp>
      <p:pic>
        <p:nvPicPr>
          <p:cNvPr id="4" name="Picture 3" descr="ist2_5415608-stethoscope-and-apple-on-a-white-background.jpg"/>
          <p:cNvPicPr>
            <a:picLocks noChangeAspect="1"/>
          </p:cNvPicPr>
          <p:nvPr/>
        </p:nvPicPr>
        <p:blipFill>
          <a:blip r:embed="rId3" cstate="print"/>
          <a:stretch>
            <a:fillRect/>
          </a:stretch>
        </p:blipFill>
        <p:spPr>
          <a:xfrm rot="20196847">
            <a:off x="7061028" y="4123010"/>
            <a:ext cx="1550841" cy="1727930"/>
          </a:xfrm>
          <a:prstGeom prst="rect">
            <a:avLst/>
          </a:prstGeom>
          <a:ln w="25400">
            <a:solidFill>
              <a:schemeClr val="tx1"/>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315200" cy="838200"/>
          </a:xfrm>
        </p:spPr>
        <p:txBody>
          <a:bodyPr>
            <a:normAutofit/>
          </a:bodyPr>
          <a:lstStyle/>
          <a:p>
            <a:r>
              <a:rPr lang="en-US" sz="3200" b="1" dirty="0" smtClean="0">
                <a:latin typeface="Comic Sans MS" pitchFamily="66" charset="0"/>
              </a:rPr>
              <a:t>Clinical Intervention Strategy:</a:t>
            </a:r>
            <a:endParaRPr lang="en-US" sz="3200" b="1" dirty="0">
              <a:latin typeface="Comic Sans MS" pitchFamily="66" charset="0"/>
            </a:endParaRPr>
          </a:p>
        </p:txBody>
      </p:sp>
      <p:sp>
        <p:nvSpPr>
          <p:cNvPr id="3" name="Content Placeholder 2"/>
          <p:cNvSpPr>
            <a:spLocks noGrp="1"/>
          </p:cNvSpPr>
          <p:nvPr>
            <p:ph idx="1"/>
          </p:nvPr>
        </p:nvSpPr>
        <p:spPr>
          <a:xfrm>
            <a:off x="1371600" y="1219200"/>
            <a:ext cx="7086600" cy="5181600"/>
          </a:xfrm>
        </p:spPr>
        <p:txBody>
          <a:bodyPr>
            <a:noAutofit/>
          </a:bodyPr>
          <a:lstStyle/>
          <a:p>
            <a:pPr>
              <a:lnSpc>
                <a:spcPct val="130000"/>
              </a:lnSpc>
              <a:spcBef>
                <a:spcPts val="0"/>
              </a:spcBef>
              <a:spcAft>
                <a:spcPts val="1200"/>
              </a:spcAft>
            </a:pPr>
            <a:r>
              <a:rPr lang="en-US" sz="2800" b="1" dirty="0" smtClean="0">
                <a:latin typeface="Comic Sans MS" pitchFamily="66" charset="0"/>
              </a:rPr>
              <a:t>Prescription – </a:t>
            </a:r>
          </a:p>
          <a:p>
            <a:pPr marL="685800" indent="-290513">
              <a:lnSpc>
                <a:spcPct val="130000"/>
              </a:lnSpc>
              <a:spcBef>
                <a:spcPts val="0"/>
              </a:spcBef>
              <a:spcAft>
                <a:spcPts val="1200"/>
              </a:spcAft>
              <a:buFont typeface="Wingdings" pitchFamily="2" charset="2"/>
              <a:buChar char="§"/>
            </a:pPr>
            <a:r>
              <a:rPr lang="en-US" sz="2400" dirty="0" smtClean="0">
                <a:latin typeface="Comic Sans MS" pitchFamily="66" charset="0"/>
              </a:rPr>
              <a:t>Establish faculty task force</a:t>
            </a:r>
          </a:p>
          <a:p>
            <a:pPr marL="685800" indent="-290513">
              <a:lnSpc>
                <a:spcPct val="130000"/>
              </a:lnSpc>
              <a:spcBef>
                <a:spcPts val="0"/>
              </a:spcBef>
              <a:spcAft>
                <a:spcPts val="1200"/>
              </a:spcAft>
              <a:buFont typeface="Wingdings" pitchFamily="2" charset="2"/>
              <a:buChar char="§"/>
            </a:pPr>
            <a:r>
              <a:rPr lang="en-US" sz="2400" dirty="0" smtClean="0">
                <a:latin typeface="Comic Sans MS" pitchFamily="66" charset="0"/>
              </a:rPr>
              <a:t>Create student task force</a:t>
            </a:r>
          </a:p>
          <a:p>
            <a:pPr marL="685800" indent="-290513">
              <a:lnSpc>
                <a:spcPct val="130000"/>
              </a:lnSpc>
              <a:spcBef>
                <a:spcPts val="0"/>
              </a:spcBef>
              <a:spcAft>
                <a:spcPts val="1200"/>
              </a:spcAft>
              <a:buFont typeface="Wingdings" pitchFamily="2" charset="2"/>
              <a:buChar char="§"/>
            </a:pPr>
            <a:r>
              <a:rPr lang="en-US" sz="2400" dirty="0" smtClean="0">
                <a:latin typeface="Comic Sans MS" pitchFamily="66" charset="0"/>
              </a:rPr>
              <a:t>Promote academic programs for students</a:t>
            </a:r>
          </a:p>
          <a:p>
            <a:pPr marL="685800" indent="-290513">
              <a:lnSpc>
                <a:spcPct val="130000"/>
              </a:lnSpc>
              <a:spcBef>
                <a:spcPts val="0"/>
              </a:spcBef>
              <a:spcAft>
                <a:spcPts val="1200"/>
              </a:spcAft>
              <a:buFont typeface="Wingdings" pitchFamily="2" charset="2"/>
              <a:buChar char="§"/>
            </a:pPr>
            <a:r>
              <a:rPr lang="en-US" sz="2400" dirty="0" smtClean="0">
                <a:latin typeface="Comic Sans MS" pitchFamily="66" charset="0"/>
              </a:rPr>
              <a:t>Focus staff development on collaboration and improving class performance</a:t>
            </a:r>
          </a:p>
          <a:p>
            <a:pPr marL="685800" indent="-290513">
              <a:lnSpc>
                <a:spcPct val="130000"/>
              </a:lnSpc>
              <a:spcBef>
                <a:spcPts val="0"/>
              </a:spcBef>
              <a:spcAft>
                <a:spcPts val="1200"/>
              </a:spcAft>
              <a:buFont typeface="Wingdings" pitchFamily="2" charset="2"/>
              <a:buChar char="§"/>
            </a:pPr>
            <a:r>
              <a:rPr lang="en-US" sz="2400" dirty="0" smtClean="0">
                <a:latin typeface="Comic Sans MS" pitchFamily="66" charset="0"/>
              </a:rPr>
              <a:t>Provide support for struggling students</a:t>
            </a:r>
          </a:p>
          <a:p>
            <a:pPr marL="685800" indent="-290513">
              <a:lnSpc>
                <a:spcPct val="130000"/>
              </a:lnSpc>
              <a:spcBef>
                <a:spcPts val="0"/>
              </a:spcBef>
              <a:spcAft>
                <a:spcPts val="1200"/>
              </a:spcAft>
              <a:buFont typeface="Wingdings" pitchFamily="2" charset="2"/>
              <a:buChar char="§"/>
            </a:pPr>
            <a:r>
              <a:rPr lang="en-US" sz="2400" dirty="0" smtClean="0">
                <a:latin typeface="Comic Sans MS" pitchFamily="66" charset="0"/>
              </a:rPr>
              <a:t>Develop peer mediation team</a:t>
            </a:r>
          </a:p>
        </p:txBody>
      </p:sp>
      <p:pic>
        <p:nvPicPr>
          <p:cNvPr id="4" name="Picture 3" descr="prescription.bmp"/>
          <p:cNvPicPr>
            <a:picLocks noChangeAspect="1"/>
          </p:cNvPicPr>
          <p:nvPr/>
        </p:nvPicPr>
        <p:blipFill>
          <a:blip r:embed="rId3" cstate="print"/>
          <a:stretch>
            <a:fillRect/>
          </a:stretch>
        </p:blipFill>
        <p:spPr>
          <a:xfrm rot="20772823">
            <a:off x="6687406" y="1529914"/>
            <a:ext cx="1877271" cy="135331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315200" cy="914400"/>
          </a:xfrm>
        </p:spPr>
        <p:txBody>
          <a:bodyPr/>
          <a:lstStyle/>
          <a:p>
            <a:r>
              <a:rPr lang="en-US" dirty="0" smtClean="0"/>
              <a:t>OCI - Spring 2009</a:t>
            </a:r>
            <a:endParaRPr lang="en-US" dirty="0"/>
          </a:p>
        </p:txBody>
      </p:sp>
      <p:graphicFrame>
        <p:nvGraphicFramePr>
          <p:cNvPr id="6" name="Content Placeholder 5"/>
          <p:cNvGraphicFramePr>
            <a:graphicFrameLocks noGrp="1"/>
          </p:cNvGraphicFramePr>
          <p:nvPr>
            <p:ph idx="1"/>
          </p:nvPr>
        </p:nvGraphicFramePr>
        <p:xfrm>
          <a:off x="1447800" y="1371600"/>
          <a:ext cx="73152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315200" cy="914400"/>
          </a:xfrm>
        </p:spPr>
        <p:txBody>
          <a:bodyPr/>
          <a:lstStyle/>
          <a:p>
            <a:r>
              <a:rPr lang="en-US" dirty="0" smtClean="0"/>
              <a:t>Next Steps in the Plan</a:t>
            </a:r>
            <a:endParaRPr lang="en-US" dirty="0"/>
          </a:p>
        </p:txBody>
      </p:sp>
      <p:sp>
        <p:nvSpPr>
          <p:cNvPr id="3" name="Content Placeholder 2"/>
          <p:cNvSpPr>
            <a:spLocks noGrp="1"/>
          </p:cNvSpPr>
          <p:nvPr>
            <p:ph idx="1"/>
          </p:nvPr>
        </p:nvSpPr>
        <p:spPr>
          <a:xfrm>
            <a:off x="1600200" y="1295400"/>
            <a:ext cx="6858000" cy="4800600"/>
          </a:xfrm>
        </p:spPr>
        <p:txBody>
          <a:bodyPr>
            <a:normAutofit/>
          </a:bodyPr>
          <a:lstStyle/>
          <a:p>
            <a:pPr marL="627063" indent="-627063">
              <a:lnSpc>
                <a:spcPct val="120000"/>
              </a:lnSpc>
              <a:spcBef>
                <a:spcPts val="0"/>
              </a:spcBef>
              <a:spcAft>
                <a:spcPts val="600"/>
              </a:spcAft>
            </a:pPr>
            <a:r>
              <a:rPr lang="en-US" sz="2800" dirty="0" smtClean="0"/>
              <a:t>Commit to continuing strategies</a:t>
            </a:r>
          </a:p>
          <a:p>
            <a:pPr marL="627063" indent="-627063">
              <a:lnSpc>
                <a:spcPct val="120000"/>
              </a:lnSpc>
              <a:spcBef>
                <a:spcPts val="0"/>
              </a:spcBef>
              <a:spcAft>
                <a:spcPts val="600"/>
              </a:spcAft>
            </a:pPr>
            <a:r>
              <a:rPr lang="en-US" sz="2800" dirty="0" smtClean="0"/>
              <a:t>Hold a faculty retreat at the beginning of the next school year</a:t>
            </a:r>
          </a:p>
          <a:p>
            <a:pPr marL="627063" indent="-627063">
              <a:lnSpc>
                <a:spcPct val="120000"/>
              </a:lnSpc>
              <a:spcBef>
                <a:spcPts val="0"/>
              </a:spcBef>
              <a:spcAft>
                <a:spcPts val="600"/>
              </a:spcAft>
            </a:pPr>
            <a:r>
              <a:rPr lang="en-US" sz="2800" dirty="0" smtClean="0"/>
              <a:t>Conduct a faculty “revival” meeting in the middle of the semester</a:t>
            </a:r>
          </a:p>
          <a:p>
            <a:pPr marL="627063" indent="-627063">
              <a:lnSpc>
                <a:spcPct val="120000"/>
              </a:lnSpc>
              <a:spcBef>
                <a:spcPts val="0"/>
              </a:spcBef>
              <a:spcAft>
                <a:spcPts val="600"/>
              </a:spcAft>
            </a:pPr>
            <a:r>
              <a:rPr lang="en-US" sz="2800" dirty="0" smtClean="0"/>
              <a:t>Re-evaluate after a year of implementing the action plan</a:t>
            </a:r>
            <a:endParaRPr lang="en-US" sz="2800" dirty="0"/>
          </a:p>
        </p:txBody>
      </p:sp>
      <p:pic>
        <p:nvPicPr>
          <p:cNvPr id="4" name="Picture 3" descr="Footprints.gif"/>
          <p:cNvPicPr>
            <a:picLocks noChangeAspect="1"/>
          </p:cNvPicPr>
          <p:nvPr/>
        </p:nvPicPr>
        <p:blipFill>
          <a:blip r:embed="rId3" cstate="print"/>
          <a:srcRect l="18333" r="16667"/>
          <a:stretch>
            <a:fillRect/>
          </a:stretch>
        </p:blipFill>
        <p:spPr>
          <a:xfrm rot="21392464">
            <a:off x="4366063" y="5466714"/>
            <a:ext cx="4426083" cy="884903"/>
          </a:xfrm>
          <a:prstGeom prst="rect">
            <a:avLst/>
          </a:prstGeom>
          <a:ln w="25400">
            <a:solidFill>
              <a:schemeClr val="accent2"/>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315200" cy="914400"/>
          </a:xfrm>
        </p:spPr>
        <p:txBody>
          <a:bodyPr/>
          <a:lstStyle/>
          <a:p>
            <a:r>
              <a:rPr lang="en-US" dirty="0" smtClean="0"/>
              <a:t>OCI - Fall 2009</a:t>
            </a:r>
            <a:endParaRPr lang="en-US" dirty="0"/>
          </a:p>
        </p:txBody>
      </p:sp>
      <p:graphicFrame>
        <p:nvGraphicFramePr>
          <p:cNvPr id="5" name="Content Placeholder 4"/>
          <p:cNvGraphicFramePr>
            <a:graphicFrameLocks noGrp="1"/>
          </p:cNvGraphicFramePr>
          <p:nvPr>
            <p:ph idx="1"/>
          </p:nvPr>
        </p:nvGraphicFramePr>
        <p:xfrm>
          <a:off x="1524000" y="1295400"/>
          <a:ext cx="7315200" cy="5257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omic Sans MS" pitchFamily="66" charset="0"/>
              </a:rPr>
              <a:t>Collegial Leadership</a:t>
            </a:r>
            <a:endParaRPr lang="en-US" b="1" dirty="0">
              <a:latin typeface="Comic Sans MS" pitchFamily="66" charset="0"/>
            </a:endParaRPr>
          </a:p>
        </p:txBody>
      </p:sp>
      <p:graphicFrame>
        <p:nvGraphicFramePr>
          <p:cNvPr id="4" name="Content Placeholder 3"/>
          <p:cNvGraphicFramePr>
            <a:graphicFrameLocks noGrp="1"/>
          </p:cNvGraphicFramePr>
          <p:nvPr>
            <p:ph idx="1"/>
          </p:nvPr>
        </p:nvGraphicFramePr>
        <p:xfrm>
          <a:off x="1600200" y="1371600"/>
          <a:ext cx="71628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315200" cy="685800"/>
          </a:xfrm>
        </p:spPr>
        <p:txBody>
          <a:bodyPr>
            <a:normAutofit/>
          </a:bodyPr>
          <a:lstStyle/>
          <a:p>
            <a:r>
              <a:rPr lang="en-US" sz="3200" b="1" dirty="0" smtClean="0">
                <a:latin typeface="Comic Sans MS" pitchFamily="66" charset="0"/>
              </a:rPr>
              <a:t>Collegial Leadership</a:t>
            </a:r>
            <a:endParaRPr lang="en-US" sz="3200" b="1" dirty="0">
              <a:latin typeface="Comic Sans MS" pitchFamily="66" charset="0"/>
            </a:endParaRPr>
          </a:p>
        </p:txBody>
      </p:sp>
      <p:pic>
        <p:nvPicPr>
          <p:cNvPr id="9" name="Content Placeholder 8" descr="010309-1504-statisticsn2.png"/>
          <p:cNvPicPr>
            <a:picLocks noGrp="1" noChangeAspect="1"/>
          </p:cNvPicPr>
          <p:nvPr>
            <p:ph idx="1"/>
          </p:nvPr>
        </p:nvPicPr>
        <p:blipFill>
          <a:blip r:embed="rId3" cstate="print">
            <a:grayscl/>
          </a:blip>
          <a:stretch>
            <a:fillRect/>
          </a:stretch>
        </p:blipFill>
        <p:spPr>
          <a:xfrm>
            <a:off x="1447800" y="1905000"/>
            <a:ext cx="7274313" cy="4343400"/>
          </a:xfrm>
          <a:ln w="25400">
            <a:solidFill>
              <a:schemeClr val="tx1"/>
            </a:solidFill>
          </a:ln>
        </p:spPr>
      </p:pic>
      <p:cxnSp>
        <p:nvCxnSpPr>
          <p:cNvPr id="11" name="Straight Connector 10"/>
          <p:cNvCxnSpPr/>
          <p:nvPr/>
        </p:nvCxnSpPr>
        <p:spPr>
          <a:xfrm rot="5400000">
            <a:off x="2628900" y="4076700"/>
            <a:ext cx="43434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771900" y="4076700"/>
            <a:ext cx="43434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Right Arrow 15"/>
          <p:cNvSpPr/>
          <p:nvPr/>
        </p:nvSpPr>
        <p:spPr>
          <a:xfrm>
            <a:off x="4800600" y="2362200"/>
            <a:ext cx="1143000" cy="533400"/>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315200" cy="1143000"/>
          </a:xfrm>
        </p:spPr>
        <p:txBody>
          <a:bodyPr>
            <a:normAutofit/>
          </a:bodyPr>
          <a:lstStyle/>
          <a:p>
            <a:r>
              <a:rPr lang="en-US" sz="3200" b="1" dirty="0" smtClean="0">
                <a:latin typeface="Comic Sans MS" pitchFamily="66" charset="0"/>
              </a:rPr>
              <a:t>Professional Teacher Behavior</a:t>
            </a:r>
            <a:endParaRPr lang="en-US" sz="3200" b="1" dirty="0">
              <a:latin typeface="Comic Sans MS" pitchFamily="66" charset="0"/>
            </a:endParaRPr>
          </a:p>
        </p:txBody>
      </p:sp>
      <p:graphicFrame>
        <p:nvGraphicFramePr>
          <p:cNvPr id="6" name="Content Placeholder 5"/>
          <p:cNvGraphicFramePr>
            <a:graphicFrameLocks noGrp="1"/>
          </p:cNvGraphicFramePr>
          <p:nvPr>
            <p:ph idx="1"/>
          </p:nvPr>
        </p:nvGraphicFramePr>
        <p:xfrm>
          <a:off x="1371600" y="1524000"/>
          <a:ext cx="73152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315200" cy="685800"/>
          </a:xfrm>
        </p:spPr>
        <p:txBody>
          <a:bodyPr>
            <a:normAutofit/>
          </a:bodyPr>
          <a:lstStyle/>
          <a:p>
            <a:r>
              <a:rPr lang="en-US" sz="3200" b="1" dirty="0" smtClean="0">
                <a:latin typeface="Comic Sans MS" pitchFamily="66" charset="0"/>
              </a:rPr>
              <a:t>Professional Teacher Behavior</a:t>
            </a:r>
            <a:endParaRPr lang="en-US" sz="3200" b="1" dirty="0">
              <a:latin typeface="Comic Sans MS" pitchFamily="66" charset="0"/>
            </a:endParaRPr>
          </a:p>
        </p:txBody>
      </p:sp>
      <p:pic>
        <p:nvPicPr>
          <p:cNvPr id="9" name="Content Placeholder 8" descr="010309-1504-statisticsn2.png"/>
          <p:cNvPicPr>
            <a:picLocks noGrp="1" noChangeAspect="1"/>
          </p:cNvPicPr>
          <p:nvPr>
            <p:ph idx="1"/>
          </p:nvPr>
        </p:nvPicPr>
        <p:blipFill>
          <a:blip r:embed="rId3" cstate="print">
            <a:grayscl/>
          </a:blip>
          <a:stretch>
            <a:fillRect/>
          </a:stretch>
        </p:blipFill>
        <p:spPr>
          <a:xfrm>
            <a:off x="1447800" y="1752600"/>
            <a:ext cx="7274313" cy="4343400"/>
          </a:xfrm>
          <a:ln w="25400">
            <a:solidFill>
              <a:schemeClr val="tx1"/>
            </a:solidFill>
          </a:ln>
        </p:spPr>
      </p:pic>
      <p:cxnSp>
        <p:nvCxnSpPr>
          <p:cNvPr id="11" name="Straight Connector 10"/>
          <p:cNvCxnSpPr/>
          <p:nvPr/>
        </p:nvCxnSpPr>
        <p:spPr>
          <a:xfrm rot="5400000">
            <a:off x="1181100" y="3924300"/>
            <a:ext cx="43434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552700" y="3924300"/>
            <a:ext cx="43434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Right Arrow 15"/>
          <p:cNvSpPr/>
          <p:nvPr/>
        </p:nvSpPr>
        <p:spPr>
          <a:xfrm>
            <a:off x="3352800" y="2057400"/>
            <a:ext cx="1371600" cy="533400"/>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omic Sans MS" pitchFamily="66" charset="0"/>
              </a:rPr>
              <a:t>Achievement Press</a:t>
            </a:r>
            <a:endParaRPr lang="en-US" sz="3600" b="1" dirty="0">
              <a:latin typeface="Comic Sans MS" pitchFamily="66" charset="0"/>
            </a:endParaRPr>
          </a:p>
        </p:txBody>
      </p:sp>
      <p:graphicFrame>
        <p:nvGraphicFramePr>
          <p:cNvPr id="7" name="Content Placeholder 6"/>
          <p:cNvGraphicFramePr>
            <a:graphicFrameLocks noGrp="1"/>
          </p:cNvGraphicFramePr>
          <p:nvPr>
            <p:ph idx="1"/>
          </p:nvPr>
        </p:nvGraphicFramePr>
        <p:xfrm>
          <a:off x="1371600" y="1524000"/>
          <a:ext cx="73152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371600"/>
            <a:ext cx="6705600" cy="4876800"/>
          </a:xfrm>
        </p:spPr>
        <p:txBody>
          <a:bodyPr>
            <a:normAutofit/>
          </a:bodyPr>
          <a:lstStyle/>
          <a:p>
            <a:pPr marL="228600" indent="-228600">
              <a:lnSpc>
                <a:spcPct val="130000"/>
              </a:lnSpc>
              <a:spcBef>
                <a:spcPts val="1200"/>
              </a:spcBef>
              <a:spcAft>
                <a:spcPts val="1200"/>
              </a:spcAft>
              <a:buNone/>
            </a:pPr>
            <a:r>
              <a:rPr lang="en-US" sz="2600" dirty="0" smtClean="0">
                <a:latin typeface="Comic Sans MS" pitchFamily="66" charset="0"/>
              </a:rPr>
              <a:t>	Climate is defined as “a general concept that captures the atmosphere of a school . . . [and] is experienced by teachers and administrators, describes their collective perceptions of routine behavior, and affects their attitudes and behavior in the school” (Hoy, Smith &amp; Sweetland, 2003, p. 38).</a:t>
            </a:r>
          </a:p>
        </p:txBody>
      </p:sp>
      <p:sp>
        <p:nvSpPr>
          <p:cNvPr id="4" name="Title 1"/>
          <p:cNvSpPr>
            <a:spLocks noGrp="1"/>
          </p:cNvSpPr>
          <p:nvPr>
            <p:ph type="title"/>
          </p:nvPr>
        </p:nvSpPr>
        <p:spPr>
          <a:xfrm>
            <a:off x="1371600" y="304800"/>
            <a:ext cx="7315200" cy="990600"/>
          </a:xfrm>
        </p:spPr>
        <p:txBody>
          <a:bodyPr>
            <a:normAutofit/>
          </a:bodyPr>
          <a:lstStyle/>
          <a:p>
            <a:r>
              <a:rPr lang="en-US" sz="3400" b="1" dirty="0" smtClean="0">
                <a:latin typeface="Comic Sans MS" pitchFamily="66" charset="0"/>
              </a:rPr>
              <a:t>Climate:</a:t>
            </a:r>
            <a:endParaRPr lang="en-US" sz="3400" b="1" dirty="0">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315200" cy="685800"/>
          </a:xfrm>
        </p:spPr>
        <p:txBody>
          <a:bodyPr>
            <a:normAutofit/>
          </a:bodyPr>
          <a:lstStyle/>
          <a:p>
            <a:r>
              <a:rPr lang="en-US" sz="3600" b="1" dirty="0" smtClean="0">
                <a:latin typeface="Comic Sans MS" pitchFamily="66" charset="0"/>
              </a:rPr>
              <a:t>Achievement Press</a:t>
            </a:r>
            <a:endParaRPr lang="en-US" sz="3600" b="1" dirty="0">
              <a:latin typeface="Comic Sans MS" pitchFamily="66" charset="0"/>
            </a:endParaRPr>
          </a:p>
        </p:txBody>
      </p:sp>
      <p:pic>
        <p:nvPicPr>
          <p:cNvPr id="9" name="Content Placeholder 8" descr="010309-1504-statisticsn2.png"/>
          <p:cNvPicPr>
            <a:picLocks noGrp="1" noChangeAspect="1"/>
          </p:cNvPicPr>
          <p:nvPr>
            <p:ph idx="1"/>
          </p:nvPr>
        </p:nvPicPr>
        <p:blipFill>
          <a:blip r:embed="rId3" cstate="print">
            <a:grayscl/>
          </a:blip>
          <a:stretch>
            <a:fillRect/>
          </a:stretch>
        </p:blipFill>
        <p:spPr>
          <a:xfrm>
            <a:off x="1447800" y="1752600"/>
            <a:ext cx="7274313" cy="4343400"/>
          </a:xfrm>
          <a:ln w="25400">
            <a:solidFill>
              <a:schemeClr val="tx1"/>
            </a:solidFill>
          </a:ln>
        </p:spPr>
      </p:pic>
      <p:cxnSp>
        <p:nvCxnSpPr>
          <p:cNvPr id="11" name="Straight Connector 10"/>
          <p:cNvCxnSpPr/>
          <p:nvPr/>
        </p:nvCxnSpPr>
        <p:spPr>
          <a:xfrm rot="5400000">
            <a:off x="1562100" y="3924300"/>
            <a:ext cx="43434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476500" y="3924300"/>
            <a:ext cx="43434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Right Arrow 15"/>
          <p:cNvSpPr/>
          <p:nvPr/>
        </p:nvSpPr>
        <p:spPr>
          <a:xfrm>
            <a:off x="3733800" y="2209800"/>
            <a:ext cx="914400" cy="533400"/>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315200" cy="1143000"/>
          </a:xfrm>
        </p:spPr>
        <p:txBody>
          <a:bodyPr>
            <a:normAutofit/>
          </a:bodyPr>
          <a:lstStyle/>
          <a:p>
            <a:r>
              <a:rPr lang="en-US" b="1" dirty="0" smtClean="0">
                <a:latin typeface="Comic Sans MS" pitchFamily="66" charset="0"/>
              </a:rPr>
              <a:t>Environmental Press</a:t>
            </a:r>
            <a:endParaRPr lang="en-US" b="1" dirty="0">
              <a:latin typeface="Comic Sans MS" pitchFamily="66" charset="0"/>
            </a:endParaRPr>
          </a:p>
        </p:txBody>
      </p:sp>
      <p:graphicFrame>
        <p:nvGraphicFramePr>
          <p:cNvPr id="6" name="Content Placeholder 5"/>
          <p:cNvGraphicFramePr>
            <a:graphicFrameLocks noGrp="1"/>
          </p:cNvGraphicFramePr>
          <p:nvPr>
            <p:ph idx="1"/>
          </p:nvPr>
        </p:nvGraphicFramePr>
        <p:xfrm>
          <a:off x="1447800" y="1447800"/>
          <a:ext cx="73152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315200" cy="685800"/>
          </a:xfrm>
        </p:spPr>
        <p:txBody>
          <a:bodyPr>
            <a:normAutofit/>
          </a:bodyPr>
          <a:lstStyle/>
          <a:p>
            <a:r>
              <a:rPr lang="en-US" sz="3200" b="1" dirty="0" smtClean="0">
                <a:latin typeface="Comic Sans MS" pitchFamily="66" charset="0"/>
              </a:rPr>
              <a:t>Environmental Press</a:t>
            </a:r>
            <a:endParaRPr lang="en-US" sz="3200" b="1" dirty="0">
              <a:latin typeface="Comic Sans MS" pitchFamily="66" charset="0"/>
            </a:endParaRPr>
          </a:p>
        </p:txBody>
      </p:sp>
      <p:pic>
        <p:nvPicPr>
          <p:cNvPr id="9" name="Content Placeholder 8" descr="010309-1504-statisticsn2.png"/>
          <p:cNvPicPr>
            <a:picLocks noGrp="1" noChangeAspect="1"/>
          </p:cNvPicPr>
          <p:nvPr>
            <p:ph idx="1"/>
          </p:nvPr>
        </p:nvPicPr>
        <p:blipFill>
          <a:blip r:embed="rId3" cstate="print">
            <a:grayscl/>
          </a:blip>
          <a:stretch>
            <a:fillRect/>
          </a:stretch>
        </p:blipFill>
        <p:spPr>
          <a:xfrm>
            <a:off x="1447800" y="1752600"/>
            <a:ext cx="7274313" cy="4343400"/>
          </a:xfrm>
          <a:ln w="25400">
            <a:solidFill>
              <a:schemeClr val="tx1"/>
            </a:solidFill>
          </a:ln>
        </p:spPr>
      </p:pic>
      <p:cxnSp>
        <p:nvCxnSpPr>
          <p:cNvPr id="11" name="Straight Connector 10"/>
          <p:cNvCxnSpPr/>
          <p:nvPr/>
        </p:nvCxnSpPr>
        <p:spPr>
          <a:xfrm rot="5400000">
            <a:off x="1562100" y="3924300"/>
            <a:ext cx="43434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628900" y="3924300"/>
            <a:ext cx="43434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Right Arrow 15"/>
          <p:cNvSpPr/>
          <p:nvPr/>
        </p:nvSpPr>
        <p:spPr>
          <a:xfrm rot="10800000">
            <a:off x="3733800" y="1905000"/>
            <a:ext cx="1066800" cy="533400"/>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315200" cy="685800"/>
          </a:xfrm>
        </p:spPr>
        <p:txBody>
          <a:bodyPr>
            <a:normAutofit/>
          </a:bodyPr>
          <a:lstStyle/>
          <a:p>
            <a:r>
              <a:rPr lang="en-US" sz="3200" b="1" dirty="0" smtClean="0">
                <a:latin typeface="Comic Sans MS" pitchFamily="66" charset="0"/>
              </a:rPr>
              <a:t>Upon Reflection:</a:t>
            </a:r>
            <a:endParaRPr lang="en-US" sz="3200" b="1" dirty="0">
              <a:latin typeface="Comic Sans MS" pitchFamily="66" charset="0"/>
            </a:endParaRPr>
          </a:p>
        </p:txBody>
      </p:sp>
      <p:sp>
        <p:nvSpPr>
          <p:cNvPr id="3" name="Content Placeholder 2"/>
          <p:cNvSpPr>
            <a:spLocks noGrp="1"/>
          </p:cNvSpPr>
          <p:nvPr>
            <p:ph idx="1"/>
          </p:nvPr>
        </p:nvSpPr>
        <p:spPr>
          <a:xfrm>
            <a:off x="1295400" y="1143000"/>
            <a:ext cx="7315200" cy="5334000"/>
          </a:xfrm>
        </p:spPr>
        <p:txBody>
          <a:bodyPr>
            <a:noAutofit/>
          </a:bodyPr>
          <a:lstStyle/>
          <a:p>
            <a:pPr marL="228600" indent="-228600">
              <a:lnSpc>
                <a:spcPct val="120000"/>
              </a:lnSpc>
              <a:spcBef>
                <a:spcPts val="0"/>
              </a:spcBef>
              <a:spcAft>
                <a:spcPts val="600"/>
              </a:spcAft>
            </a:pPr>
            <a:r>
              <a:rPr lang="en-US" sz="2400" b="1" dirty="0" smtClean="0">
                <a:latin typeface="Comic Sans MS" pitchFamily="66" charset="0"/>
              </a:rPr>
              <a:t>Collegial Leadership </a:t>
            </a:r>
            <a:r>
              <a:rPr lang="en-US" sz="2400" dirty="0" smtClean="0">
                <a:latin typeface="Comic Sans MS" pitchFamily="66" charset="0"/>
              </a:rPr>
              <a:t>improved dramatically because of opportunities for leadership for faculty members.</a:t>
            </a:r>
          </a:p>
          <a:p>
            <a:pPr marL="228600" indent="-228600">
              <a:lnSpc>
                <a:spcPct val="120000"/>
              </a:lnSpc>
              <a:spcBef>
                <a:spcPts val="0"/>
              </a:spcBef>
              <a:spcAft>
                <a:spcPts val="600"/>
              </a:spcAft>
            </a:pPr>
            <a:r>
              <a:rPr lang="en-US" sz="2400" dirty="0" smtClean="0">
                <a:latin typeface="Comic Sans MS" pitchFamily="66" charset="0"/>
              </a:rPr>
              <a:t>Faculty spent more time focused on academic goals for students and </a:t>
            </a:r>
            <a:r>
              <a:rPr lang="en-US" sz="2400" b="1" dirty="0" smtClean="0">
                <a:latin typeface="Comic Sans MS" pitchFamily="66" charset="0"/>
              </a:rPr>
              <a:t>Achievement Press </a:t>
            </a:r>
            <a:r>
              <a:rPr lang="en-US" sz="2400" dirty="0" smtClean="0">
                <a:latin typeface="Comic Sans MS" pitchFamily="66" charset="0"/>
              </a:rPr>
              <a:t>increased.</a:t>
            </a:r>
          </a:p>
          <a:p>
            <a:pPr marL="228600" indent="-228600">
              <a:lnSpc>
                <a:spcPct val="120000"/>
              </a:lnSpc>
              <a:spcBef>
                <a:spcPts val="0"/>
              </a:spcBef>
              <a:spcAft>
                <a:spcPts val="600"/>
              </a:spcAft>
            </a:pPr>
            <a:r>
              <a:rPr lang="en-US" sz="2400" b="1" dirty="0" smtClean="0">
                <a:latin typeface="Comic Sans MS" pitchFamily="66" charset="0"/>
              </a:rPr>
              <a:t>Professional Teacher Behavior </a:t>
            </a:r>
            <a:r>
              <a:rPr lang="en-US" sz="2400" dirty="0" smtClean="0">
                <a:latin typeface="Comic Sans MS" pitchFamily="66" charset="0"/>
              </a:rPr>
              <a:t>increased as a result of collaborative, shared decision-making.</a:t>
            </a:r>
          </a:p>
          <a:p>
            <a:pPr marL="228600" indent="-228600">
              <a:lnSpc>
                <a:spcPct val="120000"/>
              </a:lnSpc>
              <a:spcBef>
                <a:spcPts val="0"/>
              </a:spcBef>
              <a:spcAft>
                <a:spcPts val="600"/>
              </a:spcAft>
            </a:pPr>
            <a:r>
              <a:rPr lang="en-US" sz="2400" b="1" dirty="0" smtClean="0">
                <a:latin typeface="Comic Sans MS" pitchFamily="66" charset="0"/>
              </a:rPr>
              <a:t>Environmental Press </a:t>
            </a:r>
            <a:r>
              <a:rPr lang="en-US" sz="2400" dirty="0" smtClean="0">
                <a:latin typeface="Comic Sans MS" pitchFamily="66" charset="0"/>
              </a:rPr>
              <a:t>decreased as faculty felt less pressure from outside forces and more confidence in their decision making.</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47800" y="228600"/>
            <a:ext cx="7315200" cy="609600"/>
          </a:xfrm>
        </p:spPr>
        <p:txBody>
          <a:bodyPr>
            <a:normAutofit/>
          </a:bodyPr>
          <a:lstStyle/>
          <a:p>
            <a:pPr eaLnBrk="1" hangingPunct="1"/>
            <a:r>
              <a:rPr lang="en-US" sz="2800" dirty="0" smtClean="0">
                <a:latin typeface="Comic Sans MS" pitchFamily="66" charset="0"/>
              </a:rPr>
              <a:t>References</a:t>
            </a:r>
          </a:p>
        </p:txBody>
      </p:sp>
      <p:sp>
        <p:nvSpPr>
          <p:cNvPr id="12291" name="Rectangle 3"/>
          <p:cNvSpPr>
            <a:spLocks noGrp="1" noChangeArrowheads="1"/>
          </p:cNvSpPr>
          <p:nvPr>
            <p:ph type="body" idx="1"/>
          </p:nvPr>
        </p:nvSpPr>
        <p:spPr>
          <a:xfrm>
            <a:off x="1447800" y="914400"/>
            <a:ext cx="7467600" cy="5638800"/>
          </a:xfrm>
        </p:spPr>
        <p:txBody>
          <a:bodyPr>
            <a:normAutofit/>
          </a:bodyPr>
          <a:lstStyle/>
          <a:p>
            <a:pPr>
              <a:spcBef>
                <a:spcPts val="0"/>
              </a:spcBef>
              <a:spcAft>
                <a:spcPts val="600"/>
              </a:spcAft>
              <a:buNone/>
            </a:pPr>
            <a:r>
              <a:rPr lang="en-US" sz="1500" dirty="0" smtClean="0">
                <a:latin typeface="Comic Sans MS" pitchFamily="66" charset="0"/>
              </a:rPr>
              <a:t>Halpin, A.W. &amp; Croft, D.B. (1963).  </a:t>
            </a:r>
            <a:r>
              <a:rPr lang="en-US" sz="1500" i="1" dirty="0" smtClean="0">
                <a:latin typeface="Comic Sans MS" pitchFamily="66" charset="0"/>
              </a:rPr>
              <a:t>The organizational climate of schools</a:t>
            </a:r>
            <a:r>
              <a:rPr lang="en-US" sz="1500" dirty="0" smtClean="0">
                <a:latin typeface="Comic Sans MS" pitchFamily="66" charset="0"/>
              </a:rPr>
              <a:t>.  Chicago: Midwest Administration Center of the University of Chicago.</a:t>
            </a:r>
          </a:p>
          <a:p>
            <a:pPr>
              <a:spcBef>
                <a:spcPts val="0"/>
              </a:spcBef>
              <a:spcAft>
                <a:spcPts val="600"/>
              </a:spcAft>
              <a:buNone/>
            </a:pPr>
            <a:r>
              <a:rPr lang="en-US" sz="1500" dirty="0" smtClean="0">
                <a:latin typeface="Comic Sans MS" pitchFamily="66" charset="0"/>
              </a:rPr>
              <a:t>Hoy, W.K. &amp; Sabo, D.J. (1998).  </a:t>
            </a:r>
            <a:r>
              <a:rPr lang="en-US" sz="1500" i="1" dirty="0" smtClean="0">
                <a:latin typeface="Comic Sans MS" pitchFamily="66" charset="0"/>
              </a:rPr>
              <a:t>Quality middle schools:  Open and healthy</a:t>
            </a:r>
            <a:r>
              <a:rPr lang="en-US" sz="1500" dirty="0" smtClean="0">
                <a:latin typeface="Comic Sans MS" pitchFamily="66" charset="0"/>
              </a:rPr>
              <a:t>.  Thousand Oaks, CA:  Corwin Press.</a:t>
            </a:r>
          </a:p>
          <a:p>
            <a:pPr>
              <a:spcBef>
                <a:spcPts val="0"/>
              </a:spcBef>
              <a:spcAft>
                <a:spcPts val="600"/>
              </a:spcAft>
              <a:buNone/>
            </a:pPr>
            <a:r>
              <a:rPr lang="en-US" sz="1500" dirty="0" smtClean="0">
                <a:latin typeface="Comic Sans MS" pitchFamily="66" charset="0"/>
              </a:rPr>
              <a:t>Hoy, W., Smith, P. &amp; Sweetland, S. (2003). The development of the organizational climate index for high schools: Its measure and relationship to faculty trust. </a:t>
            </a:r>
            <a:r>
              <a:rPr lang="en-US" sz="1500" i="1" dirty="0" smtClean="0">
                <a:latin typeface="Comic Sans MS" pitchFamily="66" charset="0"/>
              </a:rPr>
              <a:t>The High School Journal</a:t>
            </a:r>
            <a:r>
              <a:rPr lang="en-US" sz="1500" dirty="0" smtClean="0">
                <a:latin typeface="Comic Sans MS" pitchFamily="66" charset="0"/>
              </a:rPr>
              <a:t>, 86(2), 38-49.</a:t>
            </a:r>
          </a:p>
          <a:p>
            <a:pPr>
              <a:spcBef>
                <a:spcPts val="0"/>
              </a:spcBef>
              <a:spcAft>
                <a:spcPts val="600"/>
              </a:spcAft>
              <a:buNone/>
            </a:pPr>
            <a:r>
              <a:rPr lang="en-US" sz="1500" dirty="0" smtClean="0">
                <a:latin typeface="Comic Sans MS" pitchFamily="66" charset="0"/>
              </a:rPr>
              <a:t>Hoy, W. K., &amp; Miskel, C. G. (2008). </a:t>
            </a:r>
            <a:r>
              <a:rPr lang="en-US" sz="1500" i="1" dirty="0" smtClean="0">
                <a:latin typeface="Comic Sans MS" pitchFamily="66" charset="0"/>
              </a:rPr>
              <a:t>Educational administration: Theory, research, and practice</a:t>
            </a:r>
            <a:r>
              <a:rPr lang="en-US" sz="1500" dirty="0" smtClean="0">
                <a:latin typeface="Comic Sans MS" pitchFamily="66" charset="0"/>
              </a:rPr>
              <a:t> (8</a:t>
            </a:r>
            <a:r>
              <a:rPr lang="en-US" sz="1500" baseline="30000" dirty="0" smtClean="0">
                <a:latin typeface="Comic Sans MS" pitchFamily="66" charset="0"/>
              </a:rPr>
              <a:t>th</a:t>
            </a:r>
            <a:r>
              <a:rPr lang="en-US" sz="1500" dirty="0" smtClean="0">
                <a:latin typeface="Comic Sans MS" pitchFamily="66" charset="0"/>
              </a:rPr>
              <a:t> ed.). New York: McGraw-Hill.</a:t>
            </a:r>
          </a:p>
          <a:p>
            <a:pPr>
              <a:spcBef>
                <a:spcPts val="0"/>
              </a:spcBef>
              <a:spcAft>
                <a:spcPts val="600"/>
              </a:spcAft>
              <a:buNone/>
            </a:pPr>
            <a:r>
              <a:rPr lang="en-US" sz="1500" dirty="0" smtClean="0">
                <a:latin typeface="Comic Sans MS" pitchFamily="66" charset="0"/>
              </a:rPr>
              <a:t>Parsons, T. (1967).  Some ingredients of a general theory of formal organization.  In A.W. Halpin (Ed.), </a:t>
            </a:r>
            <a:r>
              <a:rPr lang="en-US" sz="1500" i="1" dirty="0" smtClean="0">
                <a:latin typeface="Comic Sans MS" pitchFamily="66" charset="0"/>
              </a:rPr>
              <a:t>Administrative theory in education</a:t>
            </a:r>
            <a:r>
              <a:rPr lang="en-US" sz="1500" dirty="0" smtClean="0">
                <a:latin typeface="Comic Sans MS" pitchFamily="66" charset="0"/>
              </a:rPr>
              <a:t> (pp. 40-72).  New York:  Macmillan.</a:t>
            </a:r>
          </a:p>
          <a:p>
            <a:pPr>
              <a:spcBef>
                <a:spcPts val="0"/>
              </a:spcBef>
              <a:spcAft>
                <a:spcPts val="600"/>
              </a:spcAft>
              <a:buNone/>
            </a:pPr>
            <a:r>
              <a:rPr lang="en-US" sz="1500" i="1" dirty="0" smtClean="0">
                <a:latin typeface="Comic Sans MS" pitchFamily="66" charset="0"/>
              </a:rPr>
              <a:t>SACS Self Study</a:t>
            </a:r>
            <a:r>
              <a:rPr lang="en-US" sz="1500" dirty="0" smtClean="0">
                <a:latin typeface="Comic Sans MS" pitchFamily="66" charset="0"/>
              </a:rPr>
              <a:t> (2005-2006). Unpublished manuscript, - - - -  High School.</a:t>
            </a:r>
          </a:p>
          <a:p>
            <a:pPr>
              <a:spcBef>
                <a:spcPts val="0"/>
              </a:spcBef>
              <a:spcAft>
                <a:spcPts val="600"/>
              </a:spcAft>
              <a:buNone/>
            </a:pPr>
            <a:r>
              <a:rPr lang="en-US" sz="1500" dirty="0" smtClean="0">
                <a:latin typeface="Comic Sans MS" pitchFamily="66" charset="0"/>
              </a:rPr>
              <a:t>SASI Management System (2003-2004). [Discipline report]. Unpublished raw data.</a:t>
            </a:r>
          </a:p>
          <a:p>
            <a:pPr>
              <a:spcBef>
                <a:spcPts val="0"/>
              </a:spcBef>
              <a:spcAft>
                <a:spcPts val="600"/>
              </a:spcAft>
              <a:buNone/>
            </a:pPr>
            <a:r>
              <a:rPr lang="en-US" sz="1500" dirty="0" smtClean="0">
                <a:latin typeface="Comic Sans MS" pitchFamily="66" charset="0"/>
              </a:rPr>
              <a:t>STI Office Software Technology, Inc. (2004-2008). [Average daily membership]. Unpublished raw data.</a:t>
            </a:r>
          </a:p>
          <a:p>
            <a:pPr>
              <a:spcBef>
                <a:spcPts val="0"/>
              </a:spcBef>
              <a:spcAft>
                <a:spcPts val="600"/>
              </a:spcAft>
              <a:buNone/>
            </a:pPr>
            <a:r>
              <a:rPr lang="en-US" sz="1500" dirty="0" smtClean="0">
                <a:latin typeface="Comic Sans MS" pitchFamily="66" charset="0"/>
              </a:rPr>
              <a:t>STI Office Software Technology, Inc. (2004-2008). [Discipline report]. Unpublished raw data.</a:t>
            </a:r>
          </a:p>
          <a:p>
            <a:pPr>
              <a:spcBef>
                <a:spcPts val="0"/>
              </a:spcBef>
              <a:spcAft>
                <a:spcPts val="600"/>
              </a:spcAft>
              <a:buNone/>
            </a:pPr>
            <a:r>
              <a:rPr lang="en-US" sz="1500" dirty="0" smtClean="0">
                <a:latin typeface="Comic Sans MS" pitchFamily="66" charset="0"/>
              </a:rPr>
              <a:t>Yukl, G. (2002).  </a:t>
            </a:r>
            <a:r>
              <a:rPr lang="en-US" sz="1500" i="1" dirty="0" smtClean="0">
                <a:latin typeface="Comic Sans MS" pitchFamily="66" charset="0"/>
              </a:rPr>
              <a:t>Leadership in organizations</a:t>
            </a:r>
            <a:r>
              <a:rPr lang="en-US" sz="1500" dirty="0" smtClean="0">
                <a:latin typeface="Comic Sans MS" pitchFamily="66" charset="0"/>
              </a:rPr>
              <a:t> (5</a:t>
            </a:r>
            <a:r>
              <a:rPr lang="en-US" sz="1500" baseline="30000" dirty="0" smtClean="0">
                <a:latin typeface="Comic Sans MS" pitchFamily="66" charset="0"/>
              </a:rPr>
              <a:t>th</a:t>
            </a:r>
            <a:r>
              <a:rPr lang="en-US" sz="1500" dirty="0" smtClean="0">
                <a:latin typeface="Comic Sans MS" pitchFamily="66" charset="0"/>
              </a:rPr>
              <a:t> ed.). Upper Saddle River, NJ:  Prentice Hall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315200" cy="762000"/>
          </a:xfrm>
        </p:spPr>
        <p:txBody>
          <a:bodyPr>
            <a:normAutofit/>
          </a:bodyPr>
          <a:lstStyle/>
          <a:p>
            <a:r>
              <a:rPr lang="en-US" sz="3200" b="1" dirty="0" smtClean="0">
                <a:latin typeface="Comic Sans MS" pitchFamily="66" charset="0"/>
              </a:rPr>
              <a:t>Organizational Climate Index:</a:t>
            </a:r>
            <a:endParaRPr lang="en-US" sz="3600" b="1" dirty="0">
              <a:latin typeface="Comic Sans MS" pitchFamily="66" charset="0"/>
            </a:endParaRPr>
          </a:p>
        </p:txBody>
      </p:sp>
      <p:sp>
        <p:nvSpPr>
          <p:cNvPr id="3" name="Content Placeholder 2"/>
          <p:cNvSpPr>
            <a:spLocks noGrp="1"/>
          </p:cNvSpPr>
          <p:nvPr>
            <p:ph idx="1"/>
          </p:nvPr>
        </p:nvSpPr>
        <p:spPr>
          <a:xfrm>
            <a:off x="1371600" y="1447800"/>
            <a:ext cx="7315200" cy="5029200"/>
          </a:xfrm>
        </p:spPr>
        <p:txBody>
          <a:bodyPr>
            <a:normAutofit/>
          </a:bodyPr>
          <a:lstStyle/>
          <a:p>
            <a:pPr marL="288925" indent="-288925">
              <a:lnSpc>
                <a:spcPct val="150000"/>
              </a:lnSpc>
              <a:spcBef>
                <a:spcPts val="0"/>
              </a:spcBef>
            </a:pPr>
            <a:r>
              <a:rPr lang="en-US" sz="2600" dirty="0" smtClean="0">
                <a:latin typeface="Comic Sans MS" pitchFamily="66" charset="0"/>
              </a:rPr>
              <a:t>The OCI is a short organizational climate descriptive measure for schools. The index has four dimensions – collegial leadership, professional teacher behavior, achievement press for students to perform academically, and environmental press. </a:t>
            </a:r>
          </a:p>
          <a:p>
            <a:pPr algn="r">
              <a:lnSpc>
                <a:spcPct val="150000"/>
              </a:lnSpc>
              <a:spcBef>
                <a:spcPts val="0"/>
              </a:spcBef>
              <a:buNone/>
            </a:pPr>
            <a:r>
              <a:rPr lang="en-US" sz="2200" i="1" dirty="0" smtClean="0">
                <a:latin typeface="Comic Sans MS" pitchFamily="66" charset="0"/>
              </a:rPr>
              <a:t>Hoy, Smith &amp; Sweetland, 2002</a:t>
            </a:r>
          </a:p>
          <a:p>
            <a:pPr algn="r">
              <a:lnSpc>
                <a:spcPct val="150000"/>
              </a:lnSpc>
              <a:spcBef>
                <a:spcPts val="0"/>
              </a:spcBef>
              <a:buNone/>
            </a:pPr>
            <a:endParaRPr lang="en-US" sz="2600" dirty="0" smtClean="0">
              <a:latin typeface="Comic Sans MS" pitchFamily="66" charset="0"/>
            </a:endParaRPr>
          </a:p>
          <a:p>
            <a:pPr algn="r">
              <a:lnSpc>
                <a:spcPct val="150000"/>
              </a:lnSpc>
              <a:spcBef>
                <a:spcPts val="0"/>
              </a:spcBef>
              <a:buNone/>
            </a:pPr>
            <a:endParaRPr lang="en-US" sz="2600" dirty="0" smtClean="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l="2151" t="3201" r="2108" b="3964"/>
          <a:stretch>
            <a:fillRect/>
          </a:stretch>
        </p:blipFill>
        <p:spPr bwMode="auto">
          <a:xfrm>
            <a:off x="1676400" y="228600"/>
            <a:ext cx="6553200" cy="6405937"/>
          </a:xfrm>
          <a:prstGeom prst="rect">
            <a:avLst/>
          </a:prstGeom>
          <a:noFill/>
          <a:ln w="50800">
            <a:solidFill>
              <a:schemeClr val="accent2"/>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95400" y="304800"/>
            <a:ext cx="7315200" cy="914400"/>
          </a:xfrm>
        </p:spPr>
        <p:txBody>
          <a:bodyPr>
            <a:normAutofit/>
          </a:bodyPr>
          <a:lstStyle/>
          <a:p>
            <a:pPr eaLnBrk="1" hangingPunct="1"/>
            <a:r>
              <a:rPr lang="en-US" sz="3600" b="1" dirty="0" smtClean="0">
                <a:latin typeface="Comic Sans MS" pitchFamily="66" charset="0"/>
              </a:rPr>
              <a:t>Collegial Leadership</a:t>
            </a:r>
            <a:r>
              <a:rPr lang="en-US" sz="3600" dirty="0" smtClean="0">
                <a:latin typeface="Comic Sans MS" pitchFamily="66" charset="0"/>
              </a:rPr>
              <a:t> </a:t>
            </a:r>
          </a:p>
        </p:txBody>
      </p:sp>
      <p:sp>
        <p:nvSpPr>
          <p:cNvPr id="4099" name="Rectangle 3"/>
          <p:cNvSpPr>
            <a:spLocks noGrp="1" noChangeArrowheads="1"/>
          </p:cNvSpPr>
          <p:nvPr>
            <p:ph type="body" idx="1"/>
          </p:nvPr>
        </p:nvSpPr>
        <p:spPr>
          <a:xfrm>
            <a:off x="1371600" y="1295400"/>
            <a:ext cx="6934200" cy="4800600"/>
          </a:xfrm>
        </p:spPr>
        <p:txBody>
          <a:bodyPr>
            <a:normAutofit fontScale="92500" lnSpcReduction="20000"/>
          </a:bodyPr>
          <a:lstStyle/>
          <a:p>
            <a:pPr indent="4763" eaLnBrk="1" hangingPunct="1">
              <a:lnSpc>
                <a:spcPct val="150000"/>
              </a:lnSpc>
              <a:spcBef>
                <a:spcPts val="0"/>
              </a:spcBef>
              <a:buNone/>
            </a:pPr>
            <a:r>
              <a:rPr lang="en-US" sz="2800" dirty="0" smtClean="0">
                <a:latin typeface="Comic Sans MS" pitchFamily="66" charset="0"/>
              </a:rPr>
              <a:t>“Directed toward both meeting the social needs of the faculty and achieving the goals of the school. The principal treats teachers as professional colleagues, is open, egalitarian, and friendly, but at the same time sets clear teacher expectations and standards of performance.” </a:t>
            </a:r>
          </a:p>
          <a:p>
            <a:pPr indent="4763" algn="r" eaLnBrk="1" hangingPunct="1">
              <a:lnSpc>
                <a:spcPct val="150000"/>
              </a:lnSpc>
              <a:spcBef>
                <a:spcPts val="0"/>
              </a:spcBef>
              <a:buNone/>
            </a:pPr>
            <a:r>
              <a:rPr lang="en-US" sz="2600" i="1" dirty="0" smtClean="0">
                <a:latin typeface="Comic Sans MS" pitchFamily="66" charset="0"/>
              </a:rPr>
              <a:t>Hoy, Smith &amp; Sweetland, 2002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US" b="1" dirty="0" smtClean="0">
                <a:latin typeface="Comic Sans MS" pitchFamily="66" charset="0"/>
              </a:rPr>
              <a:t>Professional Teacher Behavior</a:t>
            </a:r>
            <a:r>
              <a:rPr lang="en-US" dirty="0" smtClean="0">
                <a:latin typeface="Comic Sans MS" pitchFamily="66" charset="0"/>
              </a:rPr>
              <a:t> </a:t>
            </a:r>
          </a:p>
        </p:txBody>
      </p:sp>
      <p:sp>
        <p:nvSpPr>
          <p:cNvPr id="5123" name="Rectangle 3"/>
          <p:cNvSpPr>
            <a:spLocks noGrp="1" noChangeArrowheads="1"/>
          </p:cNvSpPr>
          <p:nvPr>
            <p:ph type="body" idx="1"/>
          </p:nvPr>
        </p:nvSpPr>
        <p:spPr>
          <a:xfrm>
            <a:off x="1371600" y="1371600"/>
            <a:ext cx="7315200" cy="4800600"/>
          </a:xfrm>
        </p:spPr>
        <p:txBody>
          <a:bodyPr>
            <a:normAutofit/>
          </a:bodyPr>
          <a:lstStyle/>
          <a:p>
            <a:pPr indent="4763" eaLnBrk="1" hangingPunct="1">
              <a:lnSpc>
                <a:spcPct val="150000"/>
              </a:lnSpc>
              <a:spcBef>
                <a:spcPts val="0"/>
              </a:spcBef>
              <a:buNone/>
            </a:pPr>
            <a:r>
              <a:rPr lang="en-US" sz="2600" dirty="0" smtClean="0">
                <a:latin typeface="Comic Sans MS" pitchFamily="66" charset="0"/>
              </a:rPr>
              <a:t>“Marked by respect for colleague competence, commitment to students, autonomous judgment, and mutual cooperation and support” </a:t>
            </a:r>
          </a:p>
          <a:p>
            <a:pPr indent="4763" algn="r">
              <a:lnSpc>
                <a:spcPct val="150000"/>
              </a:lnSpc>
              <a:spcBef>
                <a:spcPts val="0"/>
              </a:spcBef>
              <a:buNone/>
            </a:pPr>
            <a:r>
              <a:rPr lang="en-US" sz="2400" i="1" dirty="0" smtClean="0">
                <a:latin typeface="Comic Sans MS" pitchFamily="66" charset="0"/>
              </a:rPr>
              <a:t>Hoy, Smith &amp; Sweetland, 2002</a:t>
            </a:r>
          </a:p>
          <a:p>
            <a:pPr indent="4763" eaLnBrk="1" hangingPunct="1">
              <a:lnSpc>
                <a:spcPct val="150000"/>
              </a:lnSpc>
              <a:spcBef>
                <a:spcPts val="0"/>
              </a:spcBef>
              <a:buNone/>
            </a:pPr>
            <a:endParaRPr lang="en-US" sz="2600" dirty="0" smtClean="0">
              <a:latin typeface="Comic Sans MS" pitchFamily="66" charset="0"/>
            </a:endParaRPr>
          </a:p>
        </p:txBody>
      </p:sp>
      <p:pic>
        <p:nvPicPr>
          <p:cNvPr id="1027" name="Picture 3" descr="C:\Documents and Settings\Julie Gray\Local Settings\Temporary Internet Files\Content.IE5\W0HSC9KC\MPj04221590000[1].jpg"/>
          <p:cNvPicPr>
            <a:picLocks noChangeAspect="1" noChangeArrowheads="1"/>
          </p:cNvPicPr>
          <p:nvPr/>
        </p:nvPicPr>
        <p:blipFill>
          <a:blip r:embed="rId3" cstate="print"/>
          <a:srcRect/>
          <a:stretch>
            <a:fillRect/>
          </a:stretch>
        </p:blipFill>
        <p:spPr bwMode="auto">
          <a:xfrm rot="20963186">
            <a:off x="1914199" y="4276400"/>
            <a:ext cx="1934442" cy="1934442"/>
          </a:xfrm>
          <a:prstGeom prst="rect">
            <a:avLst/>
          </a:prstGeom>
          <a:noFill/>
          <a:ln w="38100">
            <a:solidFill>
              <a:schemeClr val="tx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0" y="304800"/>
            <a:ext cx="6781800" cy="914400"/>
          </a:xfrm>
        </p:spPr>
        <p:txBody>
          <a:bodyPr>
            <a:normAutofit/>
          </a:bodyPr>
          <a:lstStyle/>
          <a:p>
            <a:pPr eaLnBrk="1" hangingPunct="1"/>
            <a:r>
              <a:rPr lang="en-US" sz="3600" b="1" dirty="0" smtClean="0">
                <a:latin typeface="Comic Sans MS" pitchFamily="66" charset="0"/>
              </a:rPr>
              <a:t>Achievement Press</a:t>
            </a:r>
            <a:r>
              <a:rPr lang="en-US" sz="3600" dirty="0" smtClean="0">
                <a:latin typeface="Comic Sans MS" pitchFamily="66" charset="0"/>
              </a:rPr>
              <a:t> </a:t>
            </a:r>
          </a:p>
        </p:txBody>
      </p:sp>
      <p:sp>
        <p:nvSpPr>
          <p:cNvPr id="6147" name="Rectangle 3"/>
          <p:cNvSpPr>
            <a:spLocks noGrp="1" noChangeArrowheads="1"/>
          </p:cNvSpPr>
          <p:nvPr>
            <p:ph type="body" idx="1"/>
          </p:nvPr>
        </p:nvSpPr>
        <p:spPr>
          <a:xfrm>
            <a:off x="1295400" y="1143000"/>
            <a:ext cx="7315200" cy="5105400"/>
          </a:xfrm>
        </p:spPr>
        <p:txBody>
          <a:bodyPr>
            <a:normAutofit/>
          </a:bodyPr>
          <a:lstStyle/>
          <a:p>
            <a:pPr marL="228600" indent="0" eaLnBrk="1" hangingPunct="1">
              <a:lnSpc>
                <a:spcPct val="150000"/>
              </a:lnSpc>
              <a:buNone/>
            </a:pPr>
            <a:r>
              <a:rPr lang="en-US" sz="2600" dirty="0" smtClean="0">
                <a:latin typeface="Comic Sans MS" pitchFamily="66" charset="0"/>
              </a:rPr>
              <a:t>“Describes a school that sets high but achievable academic standards and goals. Students persist, strive to achieve, and are respected by each other and teachers for their academic success. Parents, teachers, and the principal are exert pressure for high standards and school improvement”</a:t>
            </a:r>
          </a:p>
          <a:p>
            <a:pPr indent="4763" algn="r">
              <a:lnSpc>
                <a:spcPct val="150000"/>
              </a:lnSpc>
              <a:buNone/>
            </a:pPr>
            <a:r>
              <a:rPr lang="en-US" sz="2400" i="1" dirty="0" smtClean="0">
                <a:latin typeface="Comic Sans MS" pitchFamily="66" charset="0"/>
              </a:rPr>
              <a:t>Hoy, Smith &amp; Sweetland, 2002</a:t>
            </a:r>
          </a:p>
          <a:p>
            <a:pPr indent="4763" eaLnBrk="1" hangingPunct="1">
              <a:lnSpc>
                <a:spcPct val="150000"/>
              </a:lnSpc>
              <a:buNone/>
            </a:pPr>
            <a:endParaRPr lang="en-US" sz="2800" dirty="0" smtClean="0">
              <a:latin typeface="Comic Sans MS" pitchFamily="66" charset="0"/>
            </a:endParaRPr>
          </a:p>
          <a:p>
            <a:pPr indent="4763" eaLnBrk="1" hangingPunct="1">
              <a:lnSpc>
                <a:spcPct val="150000"/>
              </a:lnSpc>
              <a:buNone/>
            </a:pPr>
            <a:endParaRPr lang="en-US"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95400" y="533400"/>
            <a:ext cx="7467600" cy="762000"/>
          </a:xfrm>
        </p:spPr>
        <p:txBody>
          <a:bodyPr>
            <a:normAutofit/>
          </a:bodyPr>
          <a:lstStyle/>
          <a:p>
            <a:pPr eaLnBrk="1" hangingPunct="1"/>
            <a:r>
              <a:rPr lang="en-US" sz="3600" b="1" dirty="0" smtClean="0">
                <a:latin typeface="Comic Sans MS" pitchFamily="66" charset="0"/>
              </a:rPr>
              <a:t>Environmental Press</a:t>
            </a:r>
            <a:endParaRPr lang="en-US" sz="3600" dirty="0" smtClean="0">
              <a:latin typeface="Comic Sans MS" pitchFamily="66" charset="0"/>
            </a:endParaRPr>
          </a:p>
        </p:txBody>
      </p:sp>
      <p:sp>
        <p:nvSpPr>
          <p:cNvPr id="7171" name="Rectangle 3"/>
          <p:cNvSpPr>
            <a:spLocks noGrp="1" noChangeArrowheads="1"/>
          </p:cNvSpPr>
          <p:nvPr>
            <p:ph type="body" idx="1"/>
          </p:nvPr>
        </p:nvSpPr>
        <p:spPr>
          <a:xfrm>
            <a:off x="1524000" y="1600200"/>
            <a:ext cx="6858000" cy="4495800"/>
          </a:xfrm>
        </p:spPr>
        <p:txBody>
          <a:bodyPr>
            <a:normAutofit/>
          </a:bodyPr>
          <a:lstStyle/>
          <a:p>
            <a:pPr marL="123825" indent="0" eaLnBrk="1" hangingPunct="1">
              <a:lnSpc>
                <a:spcPct val="140000"/>
              </a:lnSpc>
              <a:spcBef>
                <a:spcPts val="0"/>
              </a:spcBef>
              <a:buNone/>
            </a:pPr>
            <a:r>
              <a:rPr lang="en-US" sz="2600" dirty="0" smtClean="0">
                <a:latin typeface="Comic Sans MS" pitchFamily="66" charset="0"/>
              </a:rPr>
              <a:t>The extent to which the school is susceptible to a few vocal parents and citizen groups.  More pressure from outside forces suggests that both teachers and principals are unprotected and put on the defensive. </a:t>
            </a:r>
          </a:p>
          <a:p>
            <a:pPr indent="0" algn="r">
              <a:lnSpc>
                <a:spcPct val="140000"/>
              </a:lnSpc>
              <a:spcBef>
                <a:spcPts val="0"/>
              </a:spcBef>
              <a:buNone/>
            </a:pPr>
            <a:r>
              <a:rPr lang="en-US" sz="2600" i="1" dirty="0" smtClean="0">
                <a:latin typeface="Comic Sans MS" pitchFamily="66" charset="0"/>
              </a:rPr>
              <a:t>Hoy, Smith &amp; Sweetland, 2002</a:t>
            </a:r>
          </a:p>
          <a:p>
            <a:pPr indent="4763" eaLnBrk="1" hangingPunct="1">
              <a:lnSpc>
                <a:spcPct val="150000"/>
              </a:lnSpc>
              <a:spcBef>
                <a:spcPts val="0"/>
              </a:spcBef>
              <a:buNone/>
            </a:pPr>
            <a:endParaRPr lang="en-US"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315200" cy="990600"/>
          </a:xfrm>
        </p:spPr>
        <p:txBody>
          <a:bodyPr>
            <a:normAutofit/>
          </a:bodyPr>
          <a:lstStyle/>
          <a:p>
            <a:r>
              <a:rPr lang="en-US" dirty="0" smtClean="0"/>
              <a:t>OCI – Fall 2008</a:t>
            </a:r>
            <a:endParaRPr lang="en-US" dirty="0"/>
          </a:p>
        </p:txBody>
      </p:sp>
      <p:graphicFrame>
        <p:nvGraphicFramePr>
          <p:cNvPr id="5" name="Content Placeholder 4"/>
          <p:cNvGraphicFramePr>
            <a:graphicFrameLocks noGrp="1"/>
          </p:cNvGraphicFramePr>
          <p:nvPr>
            <p:ph idx="1"/>
          </p:nvPr>
        </p:nvGraphicFramePr>
        <p:xfrm>
          <a:off x="1524000" y="1524000"/>
          <a:ext cx="72390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1327</TotalTime>
  <Words>2863</Words>
  <Application>Microsoft Office PowerPoint</Application>
  <PresentationFormat>On-screen Show (4:3)</PresentationFormat>
  <Paragraphs>176</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Climate:</vt:lpstr>
      <vt:lpstr>Organizational Climate Index:</vt:lpstr>
      <vt:lpstr>Slide 4</vt:lpstr>
      <vt:lpstr>Collegial Leadership </vt:lpstr>
      <vt:lpstr>Professional Teacher Behavior </vt:lpstr>
      <vt:lpstr>Achievement Press </vt:lpstr>
      <vt:lpstr>Environmental Press</vt:lpstr>
      <vt:lpstr>OCI – Fall 2008</vt:lpstr>
      <vt:lpstr>Clinical Intervention Strategy:</vt:lpstr>
      <vt:lpstr>Clinical Intervention Strategy:</vt:lpstr>
      <vt:lpstr>OCI - Spring 2009</vt:lpstr>
      <vt:lpstr>Next Steps in the Plan</vt:lpstr>
      <vt:lpstr>OCI - Fall 2009</vt:lpstr>
      <vt:lpstr>Collegial Leadership</vt:lpstr>
      <vt:lpstr>Collegial Leadership</vt:lpstr>
      <vt:lpstr>Professional Teacher Behavior</vt:lpstr>
      <vt:lpstr>Professional Teacher Behavior</vt:lpstr>
      <vt:lpstr>Achievement Press</vt:lpstr>
      <vt:lpstr>Achievement Press</vt:lpstr>
      <vt:lpstr>Environmental Press</vt:lpstr>
      <vt:lpstr>Environmental Press</vt:lpstr>
      <vt:lpstr>Upon Reflection:</vt:lpstr>
      <vt:lpstr>References</vt:lpstr>
    </vt:vector>
  </TitlesOfParts>
  <Company>The University of Alabama - Tuscaloosa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College of Education</dc:creator>
  <cp:lastModifiedBy>Julie</cp:lastModifiedBy>
  <cp:revision>281</cp:revision>
  <dcterms:created xsi:type="dcterms:W3CDTF">2009-04-10T22:14:17Z</dcterms:created>
  <dcterms:modified xsi:type="dcterms:W3CDTF">2012-03-14T23:37:20Z</dcterms:modified>
</cp:coreProperties>
</file>